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70" r:id="rId2"/>
    <p:sldId id="310" r:id="rId3"/>
    <p:sldId id="271" r:id="rId4"/>
    <p:sldId id="272" r:id="rId5"/>
    <p:sldId id="273" r:id="rId6"/>
    <p:sldId id="274" r:id="rId7"/>
    <p:sldId id="276" r:id="rId8"/>
    <p:sldId id="277" r:id="rId9"/>
    <p:sldId id="307" r:id="rId10"/>
    <p:sldId id="279" r:id="rId11"/>
    <p:sldId id="280" r:id="rId12"/>
    <p:sldId id="308" r:id="rId13"/>
    <p:sldId id="318" r:id="rId14"/>
    <p:sldId id="283" r:id="rId15"/>
    <p:sldId id="284" r:id="rId16"/>
    <p:sldId id="285" r:id="rId17"/>
    <p:sldId id="286" r:id="rId18"/>
    <p:sldId id="287" r:id="rId19"/>
    <p:sldId id="288" r:id="rId20"/>
    <p:sldId id="326" r:id="rId21"/>
    <p:sldId id="312" r:id="rId22"/>
    <p:sldId id="313" r:id="rId23"/>
    <p:sldId id="314" r:id="rId24"/>
    <p:sldId id="322" r:id="rId25"/>
    <p:sldId id="317" r:id="rId26"/>
    <p:sldId id="320" r:id="rId27"/>
    <p:sldId id="321" r:id="rId28"/>
    <p:sldId id="323" r:id="rId29"/>
    <p:sldId id="324" r:id="rId30"/>
    <p:sldId id="325" r:id="rId31"/>
    <p:sldId id="306" r:id="rId32"/>
    <p:sldId id="302" r:id="rId33"/>
    <p:sldId id="311" r:id="rId34"/>
    <p:sldId id="304" r:id="rId35"/>
  </p:sldIdLst>
  <p:sldSz cx="17881600" cy="10058400"/>
  <p:notesSz cx="9118600" cy="10058400"/>
  <p:embeddedFontLst>
    <p:embeddedFont>
      <p:font typeface="Calibri" panose="020F0502020204030204" pitchFamily="34" charset="0"/>
      <p:regular r:id="rId36"/>
      <p:bold r:id="rId37"/>
      <p:italic r:id="rId38"/>
      <p:boldItalic r:id="rId39"/>
    </p:embeddedFont>
    <p:embeddedFont>
      <p:font typeface="MT Extra" panose="05050102010205020202" pitchFamily="18" charset="2"/>
      <p:regular r:id="rId40"/>
    </p:embeddedFont>
  </p:embeddedFontLst>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42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438" y="96"/>
      </p:cViewPr>
      <p:guideLst>
        <p:guide orient="horz" pos="2880"/>
        <p:guide pos="42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43128" y="3118104"/>
            <a:ext cx="12955443" cy="30777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286255" y="5632704"/>
            <a:ext cx="1066918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sz="half" idx="2"/>
          </p:nvPr>
        </p:nvSpPr>
        <p:spPr>
          <a:xfrm>
            <a:off x="762085" y="2313432"/>
            <a:ext cx="663013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849474" y="2313432"/>
            <a:ext cx="663013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7" name="Holder 7"/>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0">
                <a:solidFill>
                  <a:srgbClr val="CF0E3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5" name="Holder 5"/>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4" name="Holder 4"/>
          <p:cNvSpPr>
            <a:spLocks noGrp="1"/>
          </p:cNvSpPr>
          <p:nvPr>
            <p:ph type="sldNum" sz="quarter" idx="7"/>
          </p:nvPr>
        </p:nvSpPr>
        <p:spPr/>
        <p:txBody>
          <a:bodyPr lIns="0" tIns="0" rIns="0" bIns="0"/>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
            <a:ext cx="227339" cy="114553"/>
          </a:xfrm>
          <a:prstGeom prst="rect">
            <a:avLst/>
          </a:prstGeom>
        </p:spPr>
      </p:pic>
      <p:sp>
        <p:nvSpPr>
          <p:cNvPr id="2" name="Holder 2"/>
          <p:cNvSpPr>
            <a:spLocks noGrp="1"/>
          </p:cNvSpPr>
          <p:nvPr>
            <p:ph type="title"/>
          </p:nvPr>
        </p:nvSpPr>
        <p:spPr>
          <a:xfrm>
            <a:off x="2025749" y="889000"/>
            <a:ext cx="13712547" cy="307777"/>
          </a:xfrm>
          <a:prstGeom prst="rect">
            <a:avLst/>
          </a:prstGeom>
        </p:spPr>
        <p:txBody>
          <a:bodyPr wrap="square" lIns="0" tIns="0" rIns="0" bIns="0">
            <a:spAutoFit/>
          </a:bodyPr>
          <a:lstStyle>
            <a:lvl1pPr>
              <a:defRPr sz="2000" b="0" i="0">
                <a:solidFill>
                  <a:srgbClr val="CF0E30"/>
                </a:solidFill>
                <a:latin typeface="Arial"/>
                <a:cs typeface="Arial"/>
              </a:defRPr>
            </a:lvl1pPr>
          </a:lstStyle>
          <a:p>
            <a:endParaRPr/>
          </a:p>
        </p:txBody>
      </p:sp>
      <p:sp>
        <p:nvSpPr>
          <p:cNvPr id="3" name="Holder 3"/>
          <p:cNvSpPr>
            <a:spLocks noGrp="1"/>
          </p:cNvSpPr>
          <p:nvPr>
            <p:ph type="body" idx="1"/>
          </p:nvPr>
        </p:nvSpPr>
        <p:spPr>
          <a:xfrm>
            <a:off x="1174007" y="2703323"/>
            <a:ext cx="1289368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182178" y="9354312"/>
            <a:ext cx="4877343"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62085" y="9354312"/>
            <a:ext cx="3505591"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10/15/2021</a:t>
            </a:fld>
            <a:endParaRPr lang="en-US"/>
          </a:p>
        </p:txBody>
      </p:sp>
      <p:sp>
        <p:nvSpPr>
          <p:cNvPr id="6" name="Holder 6"/>
          <p:cNvSpPr>
            <a:spLocks noGrp="1"/>
          </p:cNvSpPr>
          <p:nvPr>
            <p:ph type="sldNum" sz="quarter" idx="7"/>
          </p:nvPr>
        </p:nvSpPr>
        <p:spPr>
          <a:xfrm>
            <a:off x="16555673" y="6237701"/>
            <a:ext cx="617635" cy="243656"/>
          </a:xfrm>
          <a:prstGeom prst="rect">
            <a:avLst/>
          </a:prstGeom>
        </p:spPr>
        <p:txBody>
          <a:bodyPr wrap="square" lIns="0" tIns="0" rIns="0" bIns="0">
            <a:spAutoFit/>
          </a:bodyPr>
          <a:lstStyle>
            <a:lvl1pPr>
              <a:defRPr sz="1600" b="0" i="1">
                <a:solidFill>
                  <a:srgbClr val="0101FF"/>
                </a:solidFill>
                <a:latin typeface="Arial"/>
                <a:cs typeface="Arial"/>
              </a:defRPr>
            </a:lvl1pPr>
          </a:lstStyle>
          <a:p>
            <a:pPr marL="38100">
              <a:lnSpc>
                <a:spcPts val="1870"/>
              </a:lnSpc>
            </a:pPr>
            <a:fld id="{81D60167-4931-47E6-BA6A-407CBD079E47}" type="slidenum">
              <a:rPr lang="es-AR" smtClean="0"/>
              <a:pPr marL="38100">
                <a:lnSpc>
                  <a:spcPts val="1870"/>
                </a:lnSpc>
              </a:pPr>
              <a:t>‹Nº›</a:t>
            </a:fld>
            <a:endParaRPr lang="es-A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6.gif"/><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21200" y="990600"/>
            <a:ext cx="16154400" cy="843821"/>
          </a:xfrm>
          <a:prstGeom prst="rect">
            <a:avLst/>
          </a:prstGeom>
        </p:spPr>
        <p:txBody>
          <a:bodyPr vert="horz" wrap="square" lIns="0" tIns="12700" rIns="0" bIns="0" rtlCol="0">
            <a:spAutoFit/>
          </a:bodyPr>
          <a:lstStyle/>
          <a:p>
            <a:pPr marL="12700">
              <a:spcBef>
                <a:spcPts val="100"/>
              </a:spcBef>
            </a:pPr>
            <a:r>
              <a:rPr lang="es-AR" sz="5400" b="1" spc="-5" dirty="0" smtClean="0">
                <a:solidFill>
                  <a:srgbClr val="0101FF"/>
                </a:solidFill>
                <a:effectLst>
                  <a:outerShdw blurRad="38100" dist="38100" dir="2700000" algn="tl">
                    <a:srgbClr val="000000">
                      <a:alpha val="43137"/>
                    </a:srgbClr>
                  </a:outerShdw>
                </a:effectLst>
              </a:rPr>
              <a:t>PROTECCI</a:t>
            </a:r>
            <a:r>
              <a:rPr lang="en-US" sz="5400" b="1" spc="-5" dirty="0" smtClean="0">
                <a:solidFill>
                  <a:srgbClr val="0101FF"/>
                </a:solidFill>
                <a:effectLst>
                  <a:outerShdw blurRad="38100" dist="38100" dir="2700000" algn="tl">
                    <a:srgbClr val="000000">
                      <a:alpha val="43137"/>
                    </a:srgbClr>
                  </a:outerShdw>
                </a:effectLst>
              </a:rPr>
              <a:t>ÓN </a:t>
            </a:r>
            <a:r>
              <a:rPr sz="5400" b="1" spc="-5" dirty="0" smtClean="0">
                <a:solidFill>
                  <a:srgbClr val="0101FF"/>
                </a:solidFill>
                <a:effectLst>
                  <a:outerShdw blurRad="38100" dist="38100" dir="2700000" algn="tl">
                    <a:srgbClr val="000000">
                      <a:alpha val="43137"/>
                    </a:srgbClr>
                  </a:outerShdw>
                </a:effectLst>
              </a:rPr>
              <a:t>DE</a:t>
            </a:r>
            <a:r>
              <a:rPr sz="5400" b="1" spc="-25" dirty="0" smtClean="0">
                <a:solidFill>
                  <a:srgbClr val="0101FF"/>
                </a:solidFill>
                <a:effectLst>
                  <a:outerShdw blurRad="38100" dist="38100" dir="2700000" algn="tl">
                    <a:srgbClr val="000000">
                      <a:alpha val="43137"/>
                    </a:srgbClr>
                  </a:outerShdw>
                </a:effectLst>
              </a:rPr>
              <a:t> </a:t>
            </a:r>
            <a:r>
              <a:rPr sz="5400" b="1" spc="-5" dirty="0" smtClean="0">
                <a:solidFill>
                  <a:srgbClr val="0101FF"/>
                </a:solidFill>
                <a:effectLst>
                  <a:outerShdw blurRad="38100" dist="38100" dir="2700000" algn="tl">
                    <a:srgbClr val="000000">
                      <a:alpha val="43137"/>
                    </a:srgbClr>
                  </a:outerShdw>
                </a:effectLst>
              </a:rPr>
              <a:t>BARRAS</a:t>
            </a:r>
            <a:endParaRPr sz="5400" dirty="0">
              <a:effectLst>
                <a:outerShdw blurRad="38100" dist="38100" dir="2700000" algn="tl">
                  <a:srgbClr val="000000">
                    <a:alpha val="43137"/>
                  </a:srgbClr>
                </a:outerShdw>
              </a:effectLst>
            </a:endParaRPr>
          </a:p>
        </p:txBody>
      </p:sp>
      <p:sp>
        <p:nvSpPr>
          <p:cNvPr id="20" name="Rectángulo 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2" name="Imagen 21" descr="Design issues in HV busbar protection systems (substation topology and DC power supply)"/>
          <p:cNvPicPr/>
          <p:nvPr/>
        </p:nvPicPr>
        <p:blipFill>
          <a:blip r:embed="rId2">
            <a:extLst>
              <a:ext uri="{28A0092B-C50C-407E-A947-70E740481C1C}">
                <a14:useLocalDpi xmlns:a14="http://schemas.microsoft.com/office/drawing/2010/main" val="0"/>
              </a:ext>
            </a:extLst>
          </a:blip>
          <a:srcRect/>
          <a:stretch>
            <a:fillRect/>
          </a:stretch>
        </p:blipFill>
        <p:spPr bwMode="auto">
          <a:xfrm>
            <a:off x="2082801" y="2169418"/>
            <a:ext cx="13716000" cy="7355582"/>
          </a:xfrm>
          <a:prstGeom prst="rect">
            <a:avLst/>
          </a:prstGeom>
          <a:noFill/>
          <a:ln>
            <a:noFill/>
          </a:ln>
        </p:spPr>
      </p:pic>
    </p:spTree>
  </p:cSld>
  <p:clrMapOvr>
    <a:masterClrMapping/>
  </p:clrMapOvr>
  <p:transition>
    <p:blind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78200" y="413416"/>
            <a:ext cx="16154400" cy="566822"/>
          </a:xfrm>
          <a:prstGeom prst="rect">
            <a:avLst/>
          </a:prstGeom>
        </p:spPr>
        <p:txBody>
          <a:bodyPr vert="horz" wrap="square" lIns="0" tIns="12700" rIns="0" bIns="0" rtlCol="0">
            <a:spAutoFit/>
          </a:bodyPr>
          <a:lstStyle/>
          <a:p>
            <a:pPr marL="12700">
              <a:spcBef>
                <a:spcPts val="100"/>
              </a:spcBef>
            </a:pPr>
            <a:r>
              <a:rPr sz="3600" b="1" spc="-5" dirty="0">
                <a:solidFill>
                  <a:srgbClr val="0101FF"/>
                </a:solidFill>
                <a:effectLst>
                  <a:outerShdw blurRad="38100" dist="38100" dir="2700000" algn="tl">
                    <a:srgbClr val="000000">
                      <a:alpha val="43137"/>
                    </a:srgbClr>
                  </a:outerShdw>
                </a:effectLst>
              </a:rPr>
              <a:t>CONFIGURACION</a:t>
            </a:r>
            <a:r>
              <a:rPr sz="3600" b="1" spc="-25" dirty="0">
                <a:solidFill>
                  <a:srgbClr val="0101FF"/>
                </a:solidFill>
                <a:effectLst>
                  <a:outerShdw blurRad="38100" dist="38100" dir="2700000" algn="tl">
                    <a:srgbClr val="000000">
                      <a:alpha val="43137"/>
                    </a:srgbClr>
                  </a:outerShdw>
                </a:effectLst>
              </a:rPr>
              <a:t> </a:t>
            </a:r>
            <a:r>
              <a:rPr sz="3600" b="1" spc="-5" dirty="0">
                <a:solidFill>
                  <a:srgbClr val="0101FF"/>
                </a:solidFill>
                <a:effectLst>
                  <a:outerShdw blurRad="38100" dist="38100" dir="2700000" algn="tl">
                    <a:srgbClr val="000000">
                      <a:alpha val="43137"/>
                    </a:srgbClr>
                  </a:outerShdw>
                </a:effectLst>
              </a:rPr>
              <a:t>DE</a:t>
            </a:r>
            <a:r>
              <a:rPr sz="3600" b="1" spc="-25" dirty="0">
                <a:solidFill>
                  <a:srgbClr val="0101FF"/>
                </a:solidFill>
                <a:effectLst>
                  <a:outerShdw blurRad="38100" dist="38100" dir="2700000" algn="tl">
                    <a:srgbClr val="000000">
                      <a:alpha val="43137"/>
                    </a:srgbClr>
                  </a:outerShdw>
                </a:effectLst>
              </a:rPr>
              <a:t> </a:t>
            </a:r>
            <a:r>
              <a:rPr sz="3600" b="1" spc="-5" dirty="0">
                <a:solidFill>
                  <a:srgbClr val="0101FF"/>
                </a:solidFill>
                <a:effectLst>
                  <a:outerShdw blurRad="38100" dist="38100" dir="2700000" algn="tl">
                    <a:srgbClr val="000000">
                      <a:alpha val="43137"/>
                    </a:srgbClr>
                  </a:outerShdw>
                </a:effectLst>
              </a:rPr>
              <a:t>BARRAS</a:t>
            </a:r>
            <a:r>
              <a:rPr sz="3600" b="1" spc="-25" dirty="0">
                <a:solidFill>
                  <a:srgbClr val="0101FF"/>
                </a:solidFill>
                <a:effectLst>
                  <a:outerShdw blurRad="38100" dist="38100" dir="2700000" algn="tl">
                    <a:srgbClr val="000000">
                      <a:alpha val="43137"/>
                    </a:srgbClr>
                  </a:outerShdw>
                </a:effectLst>
              </a:rPr>
              <a:t> </a:t>
            </a:r>
            <a:r>
              <a:rPr sz="3600" b="1" dirty="0">
                <a:solidFill>
                  <a:srgbClr val="0101FF"/>
                </a:solidFill>
                <a:effectLst>
                  <a:outerShdw blurRad="38100" dist="38100" dir="2700000" algn="tl">
                    <a:srgbClr val="000000">
                      <a:alpha val="43137"/>
                    </a:srgbClr>
                  </a:outerShdw>
                </a:effectLst>
              </a:rPr>
              <a:t>EN</a:t>
            </a:r>
            <a:r>
              <a:rPr sz="3600" b="1" spc="-25" dirty="0">
                <a:solidFill>
                  <a:srgbClr val="0101FF"/>
                </a:solidFill>
                <a:effectLst>
                  <a:outerShdw blurRad="38100" dist="38100" dir="2700000" algn="tl">
                    <a:srgbClr val="000000">
                      <a:alpha val="43137"/>
                    </a:srgbClr>
                  </a:outerShdw>
                </a:effectLst>
              </a:rPr>
              <a:t> </a:t>
            </a:r>
            <a:r>
              <a:rPr sz="3600" b="1" dirty="0">
                <a:solidFill>
                  <a:srgbClr val="0101FF"/>
                </a:solidFill>
                <a:effectLst>
                  <a:outerShdw blurRad="38100" dist="38100" dir="2700000" algn="tl">
                    <a:srgbClr val="000000">
                      <a:alpha val="43137"/>
                    </a:srgbClr>
                  </a:outerShdw>
                </a:effectLst>
              </a:rPr>
              <a:t>SUBESTACIONES</a:t>
            </a:r>
            <a:endParaRPr sz="3600" dirty="0">
              <a:effectLst>
                <a:outerShdw blurRad="38100" dist="38100" dir="2700000" algn="tl">
                  <a:srgbClr val="000000">
                    <a:alpha val="43137"/>
                  </a:srgbClr>
                </a:outerShdw>
              </a:effectLst>
            </a:endParaRPr>
          </a:p>
        </p:txBody>
      </p:sp>
      <p:grpSp>
        <p:nvGrpSpPr>
          <p:cNvPr id="3" name="object 3"/>
          <p:cNvGrpSpPr/>
          <p:nvPr/>
        </p:nvGrpSpPr>
        <p:grpSpPr>
          <a:xfrm>
            <a:off x="482601" y="3838325"/>
            <a:ext cx="7089460" cy="5409749"/>
            <a:chOff x="4607305" y="1940305"/>
            <a:chExt cx="4238625" cy="4135754"/>
          </a:xfrm>
        </p:grpSpPr>
        <p:pic>
          <p:nvPicPr>
            <p:cNvPr id="4" name="object 4"/>
            <p:cNvPicPr/>
            <p:nvPr/>
          </p:nvPicPr>
          <p:blipFill>
            <a:blip r:embed="rId2" cstate="print"/>
            <a:stretch>
              <a:fillRect/>
            </a:stretch>
          </p:blipFill>
          <p:spPr>
            <a:xfrm>
              <a:off x="4607305" y="1940305"/>
              <a:ext cx="4238244" cy="1562100"/>
            </a:xfrm>
            <a:prstGeom prst="rect">
              <a:avLst/>
            </a:prstGeom>
          </p:spPr>
        </p:pic>
        <p:pic>
          <p:nvPicPr>
            <p:cNvPr id="5" name="object 5"/>
            <p:cNvPicPr/>
            <p:nvPr/>
          </p:nvPicPr>
          <p:blipFill>
            <a:blip r:embed="rId2" cstate="print"/>
            <a:stretch>
              <a:fillRect/>
            </a:stretch>
          </p:blipFill>
          <p:spPr>
            <a:xfrm>
              <a:off x="4607305" y="3502405"/>
              <a:ext cx="4238244" cy="1562861"/>
            </a:xfrm>
            <a:prstGeom prst="rect">
              <a:avLst/>
            </a:prstGeom>
          </p:spPr>
        </p:pic>
        <p:pic>
          <p:nvPicPr>
            <p:cNvPr id="6" name="object 6"/>
            <p:cNvPicPr/>
            <p:nvPr/>
          </p:nvPicPr>
          <p:blipFill>
            <a:blip r:embed="rId3" cstate="print"/>
            <a:stretch>
              <a:fillRect/>
            </a:stretch>
          </p:blipFill>
          <p:spPr>
            <a:xfrm>
              <a:off x="4607305" y="5065267"/>
              <a:ext cx="4238244" cy="1010411"/>
            </a:xfrm>
            <a:prstGeom prst="rect">
              <a:avLst/>
            </a:prstGeom>
          </p:spPr>
        </p:pic>
        <p:sp>
          <p:nvSpPr>
            <p:cNvPr id="7" name="object 7"/>
            <p:cNvSpPr/>
            <p:nvPr/>
          </p:nvSpPr>
          <p:spPr>
            <a:xfrm>
              <a:off x="4711699" y="4054094"/>
              <a:ext cx="1800225" cy="1831339"/>
            </a:xfrm>
            <a:custGeom>
              <a:avLst/>
              <a:gdLst/>
              <a:ahLst/>
              <a:cxnLst/>
              <a:rect l="l" t="t" r="r" b="b"/>
              <a:pathLst>
                <a:path w="1800225" h="1831339">
                  <a:moveTo>
                    <a:pt x="0" y="2285"/>
                  </a:moveTo>
                  <a:lnTo>
                    <a:pt x="1799844" y="2285"/>
                  </a:lnTo>
                </a:path>
                <a:path w="1800225" h="1831339">
                  <a:moveTo>
                    <a:pt x="403098" y="0"/>
                  </a:moveTo>
                  <a:lnTo>
                    <a:pt x="403098" y="201929"/>
                  </a:lnTo>
                </a:path>
                <a:path w="1800225" h="1831339">
                  <a:moveTo>
                    <a:pt x="347472" y="201929"/>
                  </a:moveTo>
                  <a:lnTo>
                    <a:pt x="460248" y="201929"/>
                  </a:lnTo>
                </a:path>
                <a:path w="1800225" h="1831339">
                  <a:moveTo>
                    <a:pt x="319277" y="230885"/>
                  </a:moveTo>
                  <a:lnTo>
                    <a:pt x="403098" y="402335"/>
                  </a:lnTo>
                </a:path>
                <a:path w="1800225" h="1831339">
                  <a:moveTo>
                    <a:pt x="403098" y="402335"/>
                  </a:moveTo>
                  <a:lnTo>
                    <a:pt x="403098" y="546353"/>
                  </a:lnTo>
                </a:path>
                <a:path w="1800225" h="1831339">
                  <a:moveTo>
                    <a:pt x="403098" y="919733"/>
                  </a:moveTo>
                  <a:lnTo>
                    <a:pt x="403098" y="1062227"/>
                  </a:lnTo>
                </a:path>
                <a:path w="1800225" h="1831339">
                  <a:moveTo>
                    <a:pt x="515874" y="1005077"/>
                  </a:moveTo>
                  <a:lnTo>
                    <a:pt x="263651" y="1005077"/>
                  </a:lnTo>
                </a:path>
                <a:path w="1800225" h="1831339">
                  <a:moveTo>
                    <a:pt x="403098" y="518159"/>
                  </a:moveTo>
                  <a:lnTo>
                    <a:pt x="403098" y="717803"/>
                  </a:lnTo>
                </a:path>
                <a:path w="1800225" h="1831339">
                  <a:moveTo>
                    <a:pt x="319277" y="746759"/>
                  </a:moveTo>
                  <a:lnTo>
                    <a:pt x="403098" y="919733"/>
                  </a:lnTo>
                </a:path>
                <a:path w="1800225" h="1831339">
                  <a:moveTo>
                    <a:pt x="263651" y="632459"/>
                  </a:moveTo>
                  <a:lnTo>
                    <a:pt x="515874" y="632459"/>
                  </a:lnTo>
                </a:path>
                <a:path w="1800225" h="1831339">
                  <a:moveTo>
                    <a:pt x="515874" y="632459"/>
                  </a:moveTo>
                  <a:lnTo>
                    <a:pt x="515874" y="1005077"/>
                  </a:lnTo>
                </a:path>
                <a:path w="1800225" h="1831339">
                  <a:moveTo>
                    <a:pt x="263651" y="1005077"/>
                  </a:moveTo>
                  <a:lnTo>
                    <a:pt x="263651" y="632459"/>
                  </a:lnTo>
                </a:path>
                <a:path w="1800225" h="1831339">
                  <a:moveTo>
                    <a:pt x="403098" y="1034033"/>
                  </a:moveTo>
                  <a:lnTo>
                    <a:pt x="403098" y="1235202"/>
                  </a:lnTo>
                </a:path>
                <a:path w="1800225" h="1831339">
                  <a:moveTo>
                    <a:pt x="347472" y="1235202"/>
                  </a:moveTo>
                  <a:lnTo>
                    <a:pt x="460248" y="1235202"/>
                  </a:lnTo>
                </a:path>
                <a:path w="1800225" h="1831339">
                  <a:moveTo>
                    <a:pt x="319277" y="1264157"/>
                  </a:moveTo>
                  <a:lnTo>
                    <a:pt x="403098" y="1435607"/>
                  </a:lnTo>
                </a:path>
                <a:path w="1800225" h="1831339">
                  <a:moveTo>
                    <a:pt x="403098" y="1435607"/>
                  </a:moveTo>
                  <a:lnTo>
                    <a:pt x="403098" y="1579626"/>
                  </a:lnTo>
                </a:path>
                <a:path w="1800225" h="1831339">
                  <a:moveTo>
                    <a:pt x="403098" y="1522476"/>
                  </a:moveTo>
                  <a:lnTo>
                    <a:pt x="403098" y="1831085"/>
                  </a:lnTo>
                </a:path>
              </a:pathLst>
            </a:custGeom>
            <a:ln w="19050">
              <a:solidFill>
                <a:srgbClr val="0000FF"/>
              </a:solidFill>
            </a:ln>
          </p:spPr>
          <p:txBody>
            <a:bodyPr wrap="square" lIns="0" tIns="0" rIns="0" bIns="0" rtlCol="0"/>
            <a:lstStyle/>
            <a:p>
              <a:endParaRPr/>
            </a:p>
          </p:txBody>
        </p:sp>
        <p:sp>
          <p:nvSpPr>
            <p:cNvPr id="8" name="object 8"/>
            <p:cNvSpPr/>
            <p:nvPr/>
          </p:nvSpPr>
          <p:spPr>
            <a:xfrm>
              <a:off x="5053075" y="5883655"/>
              <a:ext cx="124460" cy="123825"/>
            </a:xfrm>
            <a:custGeom>
              <a:avLst/>
              <a:gdLst/>
              <a:ahLst/>
              <a:cxnLst/>
              <a:rect l="l" t="t" r="r" b="b"/>
              <a:pathLst>
                <a:path w="124460" h="123825">
                  <a:moveTo>
                    <a:pt x="124206" y="0"/>
                  </a:moveTo>
                  <a:lnTo>
                    <a:pt x="0" y="0"/>
                  </a:lnTo>
                  <a:lnTo>
                    <a:pt x="62484" y="123444"/>
                  </a:lnTo>
                  <a:lnTo>
                    <a:pt x="124206" y="0"/>
                  </a:lnTo>
                  <a:close/>
                </a:path>
              </a:pathLst>
            </a:custGeom>
            <a:solidFill>
              <a:srgbClr val="0000FF"/>
            </a:solidFill>
          </p:spPr>
          <p:txBody>
            <a:bodyPr wrap="square" lIns="0" tIns="0" rIns="0" bIns="0" rtlCol="0"/>
            <a:lstStyle/>
            <a:p>
              <a:endParaRPr/>
            </a:p>
          </p:txBody>
        </p:sp>
        <p:sp>
          <p:nvSpPr>
            <p:cNvPr id="9" name="object 9"/>
            <p:cNvSpPr/>
            <p:nvPr/>
          </p:nvSpPr>
          <p:spPr>
            <a:xfrm>
              <a:off x="5734303" y="4054094"/>
              <a:ext cx="252729" cy="1831339"/>
            </a:xfrm>
            <a:custGeom>
              <a:avLst/>
              <a:gdLst/>
              <a:ahLst/>
              <a:cxnLst/>
              <a:rect l="l" t="t" r="r" b="b"/>
              <a:pathLst>
                <a:path w="252729" h="1831339">
                  <a:moveTo>
                    <a:pt x="139446" y="0"/>
                  </a:moveTo>
                  <a:lnTo>
                    <a:pt x="139446" y="201929"/>
                  </a:lnTo>
                </a:path>
                <a:path w="252729" h="1831339">
                  <a:moveTo>
                    <a:pt x="83820" y="201929"/>
                  </a:moveTo>
                  <a:lnTo>
                    <a:pt x="196596" y="201929"/>
                  </a:lnTo>
                </a:path>
                <a:path w="252729" h="1831339">
                  <a:moveTo>
                    <a:pt x="55625" y="230885"/>
                  </a:moveTo>
                  <a:lnTo>
                    <a:pt x="139446" y="402335"/>
                  </a:lnTo>
                </a:path>
                <a:path w="252729" h="1831339">
                  <a:moveTo>
                    <a:pt x="139446" y="402335"/>
                  </a:moveTo>
                  <a:lnTo>
                    <a:pt x="139446" y="546353"/>
                  </a:lnTo>
                </a:path>
                <a:path w="252729" h="1831339">
                  <a:moveTo>
                    <a:pt x="139446" y="919733"/>
                  </a:moveTo>
                  <a:lnTo>
                    <a:pt x="139446" y="1062227"/>
                  </a:lnTo>
                </a:path>
                <a:path w="252729" h="1831339">
                  <a:moveTo>
                    <a:pt x="252222" y="1005077"/>
                  </a:moveTo>
                  <a:lnTo>
                    <a:pt x="0" y="1005077"/>
                  </a:lnTo>
                </a:path>
                <a:path w="252729" h="1831339">
                  <a:moveTo>
                    <a:pt x="139446" y="518159"/>
                  </a:moveTo>
                  <a:lnTo>
                    <a:pt x="139446" y="717803"/>
                  </a:lnTo>
                </a:path>
                <a:path w="252729" h="1831339">
                  <a:moveTo>
                    <a:pt x="55625" y="746759"/>
                  </a:moveTo>
                  <a:lnTo>
                    <a:pt x="139446" y="919733"/>
                  </a:lnTo>
                </a:path>
                <a:path w="252729" h="1831339">
                  <a:moveTo>
                    <a:pt x="0" y="632459"/>
                  </a:moveTo>
                  <a:lnTo>
                    <a:pt x="252222" y="632459"/>
                  </a:lnTo>
                </a:path>
                <a:path w="252729" h="1831339">
                  <a:moveTo>
                    <a:pt x="252222" y="632459"/>
                  </a:moveTo>
                  <a:lnTo>
                    <a:pt x="252222" y="1005077"/>
                  </a:lnTo>
                </a:path>
                <a:path w="252729" h="1831339">
                  <a:moveTo>
                    <a:pt x="0" y="1005077"/>
                  </a:moveTo>
                  <a:lnTo>
                    <a:pt x="0" y="632459"/>
                  </a:lnTo>
                </a:path>
                <a:path w="252729" h="1831339">
                  <a:moveTo>
                    <a:pt x="139446" y="1034033"/>
                  </a:moveTo>
                  <a:lnTo>
                    <a:pt x="139446" y="1235202"/>
                  </a:lnTo>
                </a:path>
                <a:path w="252729" h="1831339">
                  <a:moveTo>
                    <a:pt x="83820" y="1235202"/>
                  </a:moveTo>
                  <a:lnTo>
                    <a:pt x="196596" y="1235202"/>
                  </a:lnTo>
                </a:path>
                <a:path w="252729" h="1831339">
                  <a:moveTo>
                    <a:pt x="55625" y="1264157"/>
                  </a:moveTo>
                  <a:lnTo>
                    <a:pt x="139446" y="1435607"/>
                  </a:lnTo>
                </a:path>
                <a:path w="252729" h="1831339">
                  <a:moveTo>
                    <a:pt x="139446" y="1435607"/>
                  </a:moveTo>
                  <a:lnTo>
                    <a:pt x="139446" y="1579626"/>
                  </a:lnTo>
                </a:path>
                <a:path w="252729" h="1831339">
                  <a:moveTo>
                    <a:pt x="139446" y="1522476"/>
                  </a:moveTo>
                  <a:lnTo>
                    <a:pt x="139446" y="1831085"/>
                  </a:lnTo>
                </a:path>
              </a:pathLst>
            </a:custGeom>
            <a:ln w="19050">
              <a:solidFill>
                <a:srgbClr val="0000FF"/>
              </a:solidFill>
            </a:ln>
          </p:spPr>
          <p:txBody>
            <a:bodyPr wrap="square" lIns="0" tIns="0" rIns="0" bIns="0" rtlCol="0"/>
            <a:lstStyle/>
            <a:p>
              <a:endParaRPr/>
            </a:p>
          </p:txBody>
        </p:sp>
        <p:sp>
          <p:nvSpPr>
            <p:cNvPr id="10" name="object 10"/>
            <p:cNvSpPr/>
            <p:nvPr/>
          </p:nvSpPr>
          <p:spPr>
            <a:xfrm>
              <a:off x="5812027" y="5883655"/>
              <a:ext cx="124460" cy="123825"/>
            </a:xfrm>
            <a:custGeom>
              <a:avLst/>
              <a:gdLst/>
              <a:ahLst/>
              <a:cxnLst/>
              <a:rect l="l" t="t" r="r" b="b"/>
              <a:pathLst>
                <a:path w="124460" h="123825">
                  <a:moveTo>
                    <a:pt x="124206" y="0"/>
                  </a:moveTo>
                  <a:lnTo>
                    <a:pt x="0" y="0"/>
                  </a:lnTo>
                  <a:lnTo>
                    <a:pt x="62484" y="123444"/>
                  </a:lnTo>
                  <a:lnTo>
                    <a:pt x="124206" y="0"/>
                  </a:lnTo>
                  <a:close/>
                </a:path>
              </a:pathLst>
            </a:custGeom>
            <a:solidFill>
              <a:srgbClr val="0000FF"/>
            </a:solidFill>
          </p:spPr>
          <p:txBody>
            <a:bodyPr wrap="square" lIns="0" tIns="0" rIns="0" bIns="0" rtlCol="0"/>
            <a:lstStyle/>
            <a:p>
              <a:endParaRPr/>
            </a:p>
          </p:txBody>
        </p:sp>
        <p:sp>
          <p:nvSpPr>
            <p:cNvPr id="11" name="object 11"/>
            <p:cNvSpPr/>
            <p:nvPr/>
          </p:nvSpPr>
          <p:spPr>
            <a:xfrm>
              <a:off x="6493255" y="3968750"/>
              <a:ext cx="2333625" cy="1916430"/>
            </a:xfrm>
            <a:custGeom>
              <a:avLst/>
              <a:gdLst/>
              <a:ahLst/>
              <a:cxnLst/>
              <a:rect l="l" t="t" r="r" b="b"/>
              <a:pathLst>
                <a:path w="2333625" h="1916429">
                  <a:moveTo>
                    <a:pt x="532638" y="83820"/>
                  </a:moveTo>
                  <a:lnTo>
                    <a:pt x="336042" y="84582"/>
                  </a:lnTo>
                </a:path>
                <a:path w="2333625" h="1916429">
                  <a:moveTo>
                    <a:pt x="336042" y="26670"/>
                  </a:moveTo>
                  <a:lnTo>
                    <a:pt x="336042" y="140970"/>
                  </a:lnTo>
                </a:path>
                <a:path w="2333625" h="1916429">
                  <a:moveTo>
                    <a:pt x="305562" y="0"/>
                  </a:moveTo>
                  <a:lnTo>
                    <a:pt x="136398" y="86105"/>
                  </a:lnTo>
                </a:path>
                <a:path w="2333625" h="1916429">
                  <a:moveTo>
                    <a:pt x="139446" y="85344"/>
                  </a:moveTo>
                  <a:lnTo>
                    <a:pt x="0" y="86105"/>
                  </a:lnTo>
                </a:path>
                <a:path w="2333625" h="1916429">
                  <a:moveTo>
                    <a:pt x="532638" y="85344"/>
                  </a:moveTo>
                  <a:lnTo>
                    <a:pt x="2333244" y="85344"/>
                  </a:lnTo>
                </a:path>
                <a:path w="2333625" h="1916429">
                  <a:moveTo>
                    <a:pt x="1039368" y="85344"/>
                  </a:moveTo>
                  <a:lnTo>
                    <a:pt x="1039368" y="287274"/>
                  </a:lnTo>
                </a:path>
                <a:path w="2333625" h="1916429">
                  <a:moveTo>
                    <a:pt x="983742" y="287274"/>
                  </a:moveTo>
                  <a:lnTo>
                    <a:pt x="1096518" y="287274"/>
                  </a:lnTo>
                </a:path>
                <a:path w="2333625" h="1916429">
                  <a:moveTo>
                    <a:pt x="955548" y="316229"/>
                  </a:moveTo>
                  <a:lnTo>
                    <a:pt x="1039368" y="487679"/>
                  </a:lnTo>
                </a:path>
                <a:path w="2333625" h="1916429">
                  <a:moveTo>
                    <a:pt x="1039368" y="487679"/>
                  </a:moveTo>
                  <a:lnTo>
                    <a:pt x="1039368" y="631698"/>
                  </a:lnTo>
                </a:path>
                <a:path w="2333625" h="1916429">
                  <a:moveTo>
                    <a:pt x="1039368" y="1005077"/>
                  </a:moveTo>
                  <a:lnTo>
                    <a:pt x="1039368" y="1147572"/>
                  </a:lnTo>
                </a:path>
                <a:path w="2333625" h="1916429">
                  <a:moveTo>
                    <a:pt x="1152144" y="1090422"/>
                  </a:moveTo>
                  <a:lnTo>
                    <a:pt x="899922" y="1090422"/>
                  </a:lnTo>
                </a:path>
                <a:path w="2333625" h="1916429">
                  <a:moveTo>
                    <a:pt x="1039368" y="603503"/>
                  </a:moveTo>
                  <a:lnTo>
                    <a:pt x="1039368" y="803148"/>
                  </a:lnTo>
                </a:path>
                <a:path w="2333625" h="1916429">
                  <a:moveTo>
                    <a:pt x="955548" y="832103"/>
                  </a:moveTo>
                  <a:lnTo>
                    <a:pt x="1039368" y="1005077"/>
                  </a:lnTo>
                </a:path>
                <a:path w="2333625" h="1916429">
                  <a:moveTo>
                    <a:pt x="899922" y="717803"/>
                  </a:moveTo>
                  <a:lnTo>
                    <a:pt x="1152144" y="717803"/>
                  </a:lnTo>
                </a:path>
                <a:path w="2333625" h="1916429">
                  <a:moveTo>
                    <a:pt x="1152144" y="717803"/>
                  </a:moveTo>
                  <a:lnTo>
                    <a:pt x="1152144" y="1090422"/>
                  </a:lnTo>
                </a:path>
                <a:path w="2333625" h="1916429">
                  <a:moveTo>
                    <a:pt x="899922" y="1090422"/>
                  </a:moveTo>
                  <a:lnTo>
                    <a:pt x="899922" y="717803"/>
                  </a:lnTo>
                </a:path>
                <a:path w="2333625" h="1916429">
                  <a:moveTo>
                    <a:pt x="1039368" y="1119377"/>
                  </a:moveTo>
                  <a:lnTo>
                    <a:pt x="1039368" y="1320546"/>
                  </a:lnTo>
                </a:path>
                <a:path w="2333625" h="1916429">
                  <a:moveTo>
                    <a:pt x="983742" y="1320546"/>
                  </a:moveTo>
                  <a:lnTo>
                    <a:pt x="1096518" y="1320546"/>
                  </a:lnTo>
                </a:path>
                <a:path w="2333625" h="1916429">
                  <a:moveTo>
                    <a:pt x="955548" y="1349502"/>
                  </a:moveTo>
                  <a:lnTo>
                    <a:pt x="1039368" y="1520952"/>
                  </a:lnTo>
                </a:path>
                <a:path w="2333625" h="1916429">
                  <a:moveTo>
                    <a:pt x="1039368" y="1520952"/>
                  </a:moveTo>
                  <a:lnTo>
                    <a:pt x="1039368" y="1664970"/>
                  </a:lnTo>
                </a:path>
                <a:path w="2333625" h="1916429">
                  <a:moveTo>
                    <a:pt x="1039368" y="1607820"/>
                  </a:moveTo>
                  <a:lnTo>
                    <a:pt x="1039368" y="1916429"/>
                  </a:lnTo>
                </a:path>
              </a:pathLst>
            </a:custGeom>
            <a:ln w="19050">
              <a:solidFill>
                <a:srgbClr val="0000FF"/>
              </a:solidFill>
            </a:ln>
          </p:spPr>
          <p:txBody>
            <a:bodyPr wrap="square" lIns="0" tIns="0" rIns="0" bIns="0" rtlCol="0"/>
            <a:lstStyle/>
            <a:p>
              <a:endParaRPr/>
            </a:p>
          </p:txBody>
        </p:sp>
        <p:sp>
          <p:nvSpPr>
            <p:cNvPr id="12" name="object 12"/>
            <p:cNvSpPr/>
            <p:nvPr/>
          </p:nvSpPr>
          <p:spPr>
            <a:xfrm>
              <a:off x="7470901" y="5883655"/>
              <a:ext cx="124460" cy="123825"/>
            </a:xfrm>
            <a:custGeom>
              <a:avLst/>
              <a:gdLst/>
              <a:ahLst/>
              <a:cxnLst/>
              <a:rect l="l" t="t" r="r" b="b"/>
              <a:pathLst>
                <a:path w="124459" h="123825">
                  <a:moveTo>
                    <a:pt x="124205" y="0"/>
                  </a:moveTo>
                  <a:lnTo>
                    <a:pt x="0" y="0"/>
                  </a:lnTo>
                  <a:lnTo>
                    <a:pt x="61722" y="123444"/>
                  </a:lnTo>
                  <a:lnTo>
                    <a:pt x="124205" y="0"/>
                  </a:lnTo>
                  <a:close/>
                </a:path>
              </a:pathLst>
            </a:custGeom>
            <a:solidFill>
              <a:srgbClr val="0000FF"/>
            </a:solidFill>
          </p:spPr>
          <p:txBody>
            <a:bodyPr wrap="square" lIns="0" tIns="0" rIns="0" bIns="0" rtlCol="0"/>
            <a:lstStyle/>
            <a:p>
              <a:endParaRPr/>
            </a:p>
          </p:txBody>
        </p:sp>
        <p:sp>
          <p:nvSpPr>
            <p:cNvPr id="13" name="object 13"/>
            <p:cNvSpPr/>
            <p:nvPr/>
          </p:nvSpPr>
          <p:spPr>
            <a:xfrm>
              <a:off x="8206994" y="4054094"/>
              <a:ext cx="254635" cy="1831339"/>
            </a:xfrm>
            <a:custGeom>
              <a:avLst/>
              <a:gdLst/>
              <a:ahLst/>
              <a:cxnLst/>
              <a:rect l="l" t="t" r="r" b="b"/>
              <a:pathLst>
                <a:path w="254634" h="1831339">
                  <a:moveTo>
                    <a:pt x="141731" y="0"/>
                  </a:moveTo>
                  <a:lnTo>
                    <a:pt x="141731" y="201929"/>
                  </a:lnTo>
                </a:path>
                <a:path w="254634" h="1831339">
                  <a:moveTo>
                    <a:pt x="86105" y="201929"/>
                  </a:moveTo>
                  <a:lnTo>
                    <a:pt x="197357" y="201929"/>
                  </a:lnTo>
                </a:path>
                <a:path w="254634" h="1831339">
                  <a:moveTo>
                    <a:pt x="57150" y="230885"/>
                  </a:moveTo>
                  <a:lnTo>
                    <a:pt x="141731" y="402335"/>
                  </a:lnTo>
                </a:path>
                <a:path w="254634" h="1831339">
                  <a:moveTo>
                    <a:pt x="141731" y="402335"/>
                  </a:moveTo>
                  <a:lnTo>
                    <a:pt x="141731" y="546353"/>
                  </a:lnTo>
                </a:path>
                <a:path w="254634" h="1831339">
                  <a:moveTo>
                    <a:pt x="141731" y="919733"/>
                  </a:moveTo>
                  <a:lnTo>
                    <a:pt x="141731" y="1062227"/>
                  </a:lnTo>
                </a:path>
                <a:path w="254634" h="1831339">
                  <a:moveTo>
                    <a:pt x="254507" y="1005077"/>
                  </a:moveTo>
                  <a:lnTo>
                    <a:pt x="0" y="1005077"/>
                  </a:lnTo>
                </a:path>
                <a:path w="254634" h="1831339">
                  <a:moveTo>
                    <a:pt x="141731" y="518159"/>
                  </a:moveTo>
                  <a:lnTo>
                    <a:pt x="141731" y="717803"/>
                  </a:lnTo>
                </a:path>
                <a:path w="254634" h="1831339">
                  <a:moveTo>
                    <a:pt x="57150" y="746759"/>
                  </a:moveTo>
                  <a:lnTo>
                    <a:pt x="141731" y="919733"/>
                  </a:lnTo>
                </a:path>
                <a:path w="254634" h="1831339">
                  <a:moveTo>
                    <a:pt x="0" y="632459"/>
                  </a:moveTo>
                  <a:lnTo>
                    <a:pt x="254507" y="632459"/>
                  </a:lnTo>
                </a:path>
                <a:path w="254634" h="1831339">
                  <a:moveTo>
                    <a:pt x="254507" y="632459"/>
                  </a:moveTo>
                  <a:lnTo>
                    <a:pt x="254507" y="1005077"/>
                  </a:lnTo>
                </a:path>
                <a:path w="254634" h="1831339">
                  <a:moveTo>
                    <a:pt x="0" y="1005077"/>
                  </a:moveTo>
                  <a:lnTo>
                    <a:pt x="0" y="632459"/>
                  </a:lnTo>
                </a:path>
                <a:path w="254634" h="1831339">
                  <a:moveTo>
                    <a:pt x="141731" y="1034033"/>
                  </a:moveTo>
                  <a:lnTo>
                    <a:pt x="141731" y="1235202"/>
                  </a:lnTo>
                </a:path>
                <a:path w="254634" h="1831339">
                  <a:moveTo>
                    <a:pt x="86105" y="1235202"/>
                  </a:moveTo>
                  <a:lnTo>
                    <a:pt x="197357" y="1235202"/>
                  </a:lnTo>
                </a:path>
                <a:path w="254634" h="1831339">
                  <a:moveTo>
                    <a:pt x="57150" y="1264157"/>
                  </a:moveTo>
                  <a:lnTo>
                    <a:pt x="141731" y="1435607"/>
                  </a:lnTo>
                </a:path>
                <a:path w="254634" h="1831339">
                  <a:moveTo>
                    <a:pt x="141731" y="1435607"/>
                  </a:moveTo>
                  <a:lnTo>
                    <a:pt x="141731" y="1579626"/>
                  </a:lnTo>
                </a:path>
                <a:path w="254634" h="1831339">
                  <a:moveTo>
                    <a:pt x="141731" y="1522476"/>
                  </a:moveTo>
                  <a:lnTo>
                    <a:pt x="141731" y="1831085"/>
                  </a:lnTo>
                </a:path>
              </a:pathLst>
            </a:custGeom>
            <a:ln w="19050">
              <a:solidFill>
                <a:srgbClr val="0000FF"/>
              </a:solidFill>
            </a:ln>
          </p:spPr>
          <p:txBody>
            <a:bodyPr wrap="square" lIns="0" tIns="0" rIns="0" bIns="0" rtlCol="0"/>
            <a:lstStyle/>
            <a:p>
              <a:endParaRPr/>
            </a:p>
          </p:txBody>
        </p:sp>
        <p:sp>
          <p:nvSpPr>
            <p:cNvPr id="14" name="object 14"/>
            <p:cNvSpPr/>
            <p:nvPr/>
          </p:nvSpPr>
          <p:spPr>
            <a:xfrm>
              <a:off x="8287003" y="5883655"/>
              <a:ext cx="124460" cy="123825"/>
            </a:xfrm>
            <a:custGeom>
              <a:avLst/>
              <a:gdLst/>
              <a:ahLst/>
              <a:cxnLst/>
              <a:rect l="l" t="t" r="r" b="b"/>
              <a:pathLst>
                <a:path w="124459" h="123825">
                  <a:moveTo>
                    <a:pt x="124205" y="0"/>
                  </a:moveTo>
                  <a:lnTo>
                    <a:pt x="0" y="0"/>
                  </a:lnTo>
                  <a:lnTo>
                    <a:pt x="62484" y="123444"/>
                  </a:lnTo>
                  <a:lnTo>
                    <a:pt x="124205" y="0"/>
                  </a:lnTo>
                  <a:close/>
                </a:path>
              </a:pathLst>
            </a:custGeom>
            <a:solidFill>
              <a:srgbClr val="0000FF"/>
            </a:solidFill>
          </p:spPr>
          <p:txBody>
            <a:bodyPr wrap="square" lIns="0" tIns="0" rIns="0" bIns="0" rtlCol="0"/>
            <a:lstStyle/>
            <a:p>
              <a:endParaRPr/>
            </a:p>
          </p:txBody>
        </p:sp>
        <p:sp>
          <p:nvSpPr>
            <p:cNvPr id="15" name="object 15"/>
            <p:cNvSpPr/>
            <p:nvPr/>
          </p:nvSpPr>
          <p:spPr>
            <a:xfrm>
              <a:off x="5424169" y="2418079"/>
              <a:ext cx="253365" cy="1636395"/>
            </a:xfrm>
            <a:custGeom>
              <a:avLst/>
              <a:gdLst/>
              <a:ahLst/>
              <a:cxnLst/>
              <a:rect l="l" t="t" r="r" b="b"/>
              <a:pathLst>
                <a:path w="253364" h="1636395">
                  <a:moveTo>
                    <a:pt x="112775" y="1090421"/>
                  </a:moveTo>
                  <a:lnTo>
                    <a:pt x="112775" y="890015"/>
                  </a:lnTo>
                </a:path>
                <a:path w="253364" h="1636395">
                  <a:moveTo>
                    <a:pt x="112775" y="688847"/>
                  </a:moveTo>
                  <a:lnTo>
                    <a:pt x="112775" y="545591"/>
                  </a:lnTo>
                </a:path>
                <a:path w="253364" h="1636395">
                  <a:moveTo>
                    <a:pt x="0" y="976122"/>
                  </a:moveTo>
                  <a:lnTo>
                    <a:pt x="0" y="602742"/>
                  </a:lnTo>
                </a:path>
                <a:path w="253364" h="1636395">
                  <a:moveTo>
                    <a:pt x="0" y="602742"/>
                  </a:moveTo>
                  <a:lnTo>
                    <a:pt x="252983" y="602741"/>
                  </a:lnTo>
                </a:path>
                <a:path w="253364" h="1636395">
                  <a:moveTo>
                    <a:pt x="197357" y="829817"/>
                  </a:moveTo>
                  <a:lnTo>
                    <a:pt x="112775" y="656843"/>
                  </a:lnTo>
                </a:path>
                <a:path w="253364" h="1636395">
                  <a:moveTo>
                    <a:pt x="252983" y="602741"/>
                  </a:moveTo>
                  <a:lnTo>
                    <a:pt x="252983" y="976121"/>
                  </a:lnTo>
                </a:path>
                <a:path w="253364" h="1636395">
                  <a:moveTo>
                    <a:pt x="112775" y="1636014"/>
                  </a:moveTo>
                  <a:lnTo>
                    <a:pt x="112775" y="1436369"/>
                  </a:lnTo>
                </a:path>
                <a:path w="253364" h="1636395">
                  <a:moveTo>
                    <a:pt x="169925" y="1436369"/>
                  </a:moveTo>
                  <a:lnTo>
                    <a:pt x="57150" y="1436369"/>
                  </a:lnTo>
                </a:path>
                <a:path w="253364" h="1636395">
                  <a:moveTo>
                    <a:pt x="197357" y="1377695"/>
                  </a:moveTo>
                  <a:lnTo>
                    <a:pt x="112775" y="1206245"/>
                  </a:lnTo>
                </a:path>
                <a:path w="253364" h="1636395">
                  <a:moveTo>
                    <a:pt x="112775" y="1234439"/>
                  </a:moveTo>
                  <a:lnTo>
                    <a:pt x="112775" y="1090421"/>
                  </a:lnTo>
                </a:path>
                <a:path w="253364" h="1636395">
                  <a:moveTo>
                    <a:pt x="112775" y="544067"/>
                  </a:moveTo>
                  <a:lnTo>
                    <a:pt x="112775" y="344424"/>
                  </a:lnTo>
                </a:path>
                <a:path w="253364" h="1636395">
                  <a:moveTo>
                    <a:pt x="168401" y="344424"/>
                  </a:moveTo>
                  <a:lnTo>
                    <a:pt x="57150" y="344424"/>
                  </a:lnTo>
                </a:path>
                <a:path w="253364" h="1636395">
                  <a:moveTo>
                    <a:pt x="197357" y="287274"/>
                  </a:moveTo>
                  <a:lnTo>
                    <a:pt x="112775" y="115824"/>
                  </a:lnTo>
                </a:path>
                <a:path w="253364" h="1636395">
                  <a:moveTo>
                    <a:pt x="112775" y="142494"/>
                  </a:moveTo>
                  <a:lnTo>
                    <a:pt x="112775" y="0"/>
                  </a:lnTo>
                </a:path>
              </a:pathLst>
            </a:custGeom>
            <a:ln w="19050">
              <a:solidFill>
                <a:srgbClr val="0000FF"/>
              </a:solidFill>
            </a:ln>
          </p:spPr>
          <p:txBody>
            <a:bodyPr wrap="square" lIns="0" tIns="0" rIns="0" bIns="0" rtlCol="0"/>
            <a:lstStyle/>
            <a:p>
              <a:endParaRPr/>
            </a:p>
          </p:txBody>
        </p:sp>
        <p:sp>
          <p:nvSpPr>
            <p:cNvPr id="16" name="object 16"/>
            <p:cNvSpPr/>
            <p:nvPr/>
          </p:nvSpPr>
          <p:spPr>
            <a:xfrm>
              <a:off x="5340350" y="2044699"/>
              <a:ext cx="394335" cy="373380"/>
            </a:xfrm>
            <a:custGeom>
              <a:avLst/>
              <a:gdLst/>
              <a:ahLst/>
              <a:cxnLst/>
              <a:rect l="l" t="t" r="r" b="b"/>
              <a:pathLst>
                <a:path w="394335" h="373380">
                  <a:moveTo>
                    <a:pt x="393953" y="186689"/>
                  </a:moveTo>
                  <a:lnTo>
                    <a:pt x="388739" y="143718"/>
                  </a:lnTo>
                  <a:lnTo>
                    <a:pt x="373888" y="104358"/>
                  </a:lnTo>
                  <a:lnTo>
                    <a:pt x="350586" y="69704"/>
                  </a:lnTo>
                  <a:lnTo>
                    <a:pt x="320020" y="40848"/>
                  </a:lnTo>
                  <a:lnTo>
                    <a:pt x="283375" y="18883"/>
                  </a:lnTo>
                  <a:lnTo>
                    <a:pt x="241838" y="4903"/>
                  </a:lnTo>
                  <a:lnTo>
                    <a:pt x="196596" y="0"/>
                  </a:lnTo>
                  <a:lnTo>
                    <a:pt x="151395" y="4903"/>
                  </a:lnTo>
                  <a:lnTo>
                    <a:pt x="109967" y="18883"/>
                  </a:lnTo>
                  <a:lnTo>
                    <a:pt x="73471" y="40848"/>
                  </a:lnTo>
                  <a:lnTo>
                    <a:pt x="43067" y="69704"/>
                  </a:lnTo>
                  <a:lnTo>
                    <a:pt x="19914" y="104358"/>
                  </a:lnTo>
                  <a:lnTo>
                    <a:pt x="5171" y="143718"/>
                  </a:lnTo>
                  <a:lnTo>
                    <a:pt x="0" y="186689"/>
                  </a:lnTo>
                  <a:lnTo>
                    <a:pt x="5171" y="229421"/>
                  </a:lnTo>
                  <a:lnTo>
                    <a:pt x="19914" y="268688"/>
                  </a:lnTo>
                  <a:lnTo>
                    <a:pt x="43067" y="303355"/>
                  </a:lnTo>
                  <a:lnTo>
                    <a:pt x="73471" y="332291"/>
                  </a:lnTo>
                  <a:lnTo>
                    <a:pt x="109967" y="354363"/>
                  </a:lnTo>
                  <a:lnTo>
                    <a:pt x="151395" y="368436"/>
                  </a:lnTo>
                  <a:lnTo>
                    <a:pt x="196596" y="373379"/>
                  </a:lnTo>
                  <a:lnTo>
                    <a:pt x="241838" y="368436"/>
                  </a:lnTo>
                  <a:lnTo>
                    <a:pt x="283375" y="354363"/>
                  </a:lnTo>
                  <a:lnTo>
                    <a:pt x="320020" y="332291"/>
                  </a:lnTo>
                  <a:lnTo>
                    <a:pt x="350586" y="303355"/>
                  </a:lnTo>
                  <a:lnTo>
                    <a:pt x="373888" y="268688"/>
                  </a:lnTo>
                  <a:lnTo>
                    <a:pt x="388739" y="229421"/>
                  </a:lnTo>
                  <a:lnTo>
                    <a:pt x="393953" y="186689"/>
                  </a:lnTo>
                  <a:close/>
                </a:path>
              </a:pathLst>
            </a:custGeom>
            <a:ln w="19050">
              <a:solidFill>
                <a:srgbClr val="0000FF"/>
              </a:solidFill>
            </a:ln>
          </p:spPr>
          <p:txBody>
            <a:bodyPr wrap="square" lIns="0" tIns="0" rIns="0" bIns="0" rtlCol="0"/>
            <a:lstStyle/>
            <a:p>
              <a:endParaRPr/>
            </a:p>
          </p:txBody>
        </p:sp>
        <p:sp>
          <p:nvSpPr>
            <p:cNvPr id="17" name="object 17"/>
            <p:cNvSpPr/>
            <p:nvPr/>
          </p:nvSpPr>
          <p:spPr>
            <a:xfrm>
              <a:off x="5395975" y="3363722"/>
              <a:ext cx="252729" cy="0"/>
            </a:xfrm>
            <a:custGeom>
              <a:avLst/>
              <a:gdLst/>
              <a:ahLst/>
              <a:cxnLst/>
              <a:rect l="l" t="t" r="r" b="b"/>
              <a:pathLst>
                <a:path w="252729">
                  <a:moveTo>
                    <a:pt x="0" y="0"/>
                  </a:moveTo>
                  <a:lnTo>
                    <a:pt x="252222" y="0"/>
                  </a:lnTo>
                </a:path>
              </a:pathLst>
            </a:custGeom>
            <a:ln w="19050">
              <a:solidFill>
                <a:srgbClr val="0000FF"/>
              </a:solidFill>
            </a:ln>
          </p:spPr>
          <p:txBody>
            <a:bodyPr wrap="square" lIns="0" tIns="0" rIns="0" bIns="0" rtlCol="0"/>
            <a:lstStyle/>
            <a:p>
              <a:endParaRPr/>
            </a:p>
          </p:txBody>
        </p:sp>
        <p:sp>
          <p:nvSpPr>
            <p:cNvPr id="18" name="object 18"/>
            <p:cNvSpPr/>
            <p:nvPr/>
          </p:nvSpPr>
          <p:spPr>
            <a:xfrm>
              <a:off x="4770373" y="3678427"/>
              <a:ext cx="3938904" cy="311150"/>
            </a:xfrm>
            <a:custGeom>
              <a:avLst/>
              <a:gdLst/>
              <a:ahLst/>
              <a:cxnLst/>
              <a:rect l="l" t="t" r="r" b="b"/>
              <a:pathLst>
                <a:path w="3938904" h="311150">
                  <a:moveTo>
                    <a:pt x="3792474" y="63245"/>
                  </a:moveTo>
                  <a:lnTo>
                    <a:pt x="3815333" y="63245"/>
                  </a:lnTo>
                  <a:lnTo>
                    <a:pt x="3838193" y="63245"/>
                  </a:lnTo>
                  <a:lnTo>
                    <a:pt x="3861054" y="63245"/>
                  </a:lnTo>
                  <a:lnTo>
                    <a:pt x="3883914" y="63245"/>
                  </a:lnTo>
                  <a:lnTo>
                    <a:pt x="3894748" y="64377"/>
                  </a:lnTo>
                  <a:lnTo>
                    <a:pt x="3924407" y="90356"/>
                  </a:lnTo>
                  <a:lnTo>
                    <a:pt x="3931157" y="124967"/>
                  </a:lnTo>
                  <a:lnTo>
                    <a:pt x="3930598" y="135516"/>
                  </a:lnTo>
                  <a:lnTo>
                    <a:pt x="3912870" y="175259"/>
                  </a:lnTo>
                  <a:lnTo>
                    <a:pt x="3905250" y="179069"/>
                  </a:lnTo>
                  <a:lnTo>
                    <a:pt x="3913251" y="182951"/>
                  </a:lnTo>
                  <a:lnTo>
                    <a:pt x="3936587" y="218884"/>
                  </a:lnTo>
                  <a:lnTo>
                    <a:pt x="3938778" y="240029"/>
                  </a:lnTo>
                  <a:lnTo>
                    <a:pt x="3938361" y="249471"/>
                  </a:lnTo>
                  <a:lnTo>
                    <a:pt x="3925919" y="288702"/>
                  </a:lnTo>
                  <a:lnTo>
                    <a:pt x="3898392" y="307085"/>
                  </a:lnTo>
                  <a:lnTo>
                    <a:pt x="3887724" y="309371"/>
                  </a:lnTo>
                  <a:lnTo>
                    <a:pt x="3880104" y="310895"/>
                  </a:lnTo>
                  <a:lnTo>
                    <a:pt x="3877055" y="310895"/>
                  </a:lnTo>
                  <a:lnTo>
                    <a:pt x="3855910" y="310895"/>
                  </a:lnTo>
                  <a:lnTo>
                    <a:pt x="3834765" y="310895"/>
                  </a:lnTo>
                  <a:lnTo>
                    <a:pt x="3813619" y="310895"/>
                  </a:lnTo>
                  <a:lnTo>
                    <a:pt x="3792474" y="310895"/>
                  </a:lnTo>
                  <a:lnTo>
                    <a:pt x="3792474" y="261439"/>
                  </a:lnTo>
                  <a:lnTo>
                    <a:pt x="3792474" y="211872"/>
                  </a:lnTo>
                  <a:lnTo>
                    <a:pt x="3792474" y="162269"/>
                  </a:lnTo>
                  <a:lnTo>
                    <a:pt x="3792474" y="112702"/>
                  </a:lnTo>
                  <a:lnTo>
                    <a:pt x="3792474" y="63245"/>
                  </a:lnTo>
                  <a:close/>
                </a:path>
                <a:path w="3938904" h="311150">
                  <a:moveTo>
                    <a:pt x="3842004" y="160019"/>
                  </a:moveTo>
                  <a:lnTo>
                    <a:pt x="3848861" y="160019"/>
                  </a:lnTo>
                  <a:lnTo>
                    <a:pt x="3855720" y="160019"/>
                  </a:lnTo>
                  <a:lnTo>
                    <a:pt x="3863340" y="160019"/>
                  </a:lnTo>
                  <a:lnTo>
                    <a:pt x="3870959" y="160019"/>
                  </a:lnTo>
                  <a:lnTo>
                    <a:pt x="3876294" y="158495"/>
                  </a:lnTo>
                  <a:lnTo>
                    <a:pt x="3879342" y="153923"/>
                  </a:lnTo>
                  <a:lnTo>
                    <a:pt x="3881628" y="150113"/>
                  </a:lnTo>
                  <a:lnTo>
                    <a:pt x="3883152" y="144017"/>
                  </a:lnTo>
                  <a:lnTo>
                    <a:pt x="3883152" y="136397"/>
                  </a:lnTo>
                  <a:lnTo>
                    <a:pt x="3883152" y="128777"/>
                  </a:lnTo>
                  <a:lnTo>
                    <a:pt x="3881628" y="123443"/>
                  </a:lnTo>
                  <a:lnTo>
                    <a:pt x="3879342" y="119633"/>
                  </a:lnTo>
                  <a:lnTo>
                    <a:pt x="3876294" y="115061"/>
                  </a:lnTo>
                  <a:lnTo>
                    <a:pt x="3870959" y="113537"/>
                  </a:lnTo>
                  <a:lnTo>
                    <a:pt x="3863340" y="113537"/>
                  </a:lnTo>
                  <a:lnTo>
                    <a:pt x="3856481" y="113537"/>
                  </a:lnTo>
                  <a:lnTo>
                    <a:pt x="3848861" y="113537"/>
                  </a:lnTo>
                  <a:lnTo>
                    <a:pt x="3842004" y="113537"/>
                  </a:lnTo>
                  <a:lnTo>
                    <a:pt x="3842004" y="125087"/>
                  </a:lnTo>
                  <a:lnTo>
                    <a:pt x="3842004" y="136778"/>
                  </a:lnTo>
                  <a:lnTo>
                    <a:pt x="3842004" y="148470"/>
                  </a:lnTo>
                  <a:lnTo>
                    <a:pt x="3842004" y="160019"/>
                  </a:lnTo>
                  <a:close/>
                </a:path>
                <a:path w="3938904" h="311150">
                  <a:moveTo>
                    <a:pt x="3842004" y="257555"/>
                  </a:moveTo>
                  <a:lnTo>
                    <a:pt x="3850385" y="257555"/>
                  </a:lnTo>
                  <a:lnTo>
                    <a:pt x="3858768" y="257555"/>
                  </a:lnTo>
                  <a:lnTo>
                    <a:pt x="3866387" y="257555"/>
                  </a:lnTo>
                  <a:lnTo>
                    <a:pt x="3874770" y="257555"/>
                  </a:lnTo>
                  <a:lnTo>
                    <a:pt x="3880866" y="255269"/>
                  </a:lnTo>
                  <a:lnTo>
                    <a:pt x="3884676" y="250697"/>
                  </a:lnTo>
                  <a:lnTo>
                    <a:pt x="3887724" y="246125"/>
                  </a:lnTo>
                  <a:lnTo>
                    <a:pt x="3890009" y="240029"/>
                  </a:lnTo>
                  <a:lnTo>
                    <a:pt x="3890009" y="231647"/>
                  </a:lnTo>
                  <a:lnTo>
                    <a:pt x="3890009" y="224789"/>
                  </a:lnTo>
                  <a:lnTo>
                    <a:pt x="3887724" y="218693"/>
                  </a:lnTo>
                  <a:lnTo>
                    <a:pt x="3884676" y="214121"/>
                  </a:lnTo>
                  <a:lnTo>
                    <a:pt x="3880866" y="209549"/>
                  </a:lnTo>
                  <a:lnTo>
                    <a:pt x="3874770" y="207263"/>
                  </a:lnTo>
                  <a:lnTo>
                    <a:pt x="3866387" y="207263"/>
                  </a:lnTo>
                  <a:lnTo>
                    <a:pt x="3858005" y="207263"/>
                  </a:lnTo>
                  <a:lnTo>
                    <a:pt x="3850385" y="207263"/>
                  </a:lnTo>
                  <a:lnTo>
                    <a:pt x="3842004" y="207263"/>
                  </a:lnTo>
                  <a:lnTo>
                    <a:pt x="3842004" y="219836"/>
                  </a:lnTo>
                  <a:lnTo>
                    <a:pt x="3842004" y="232409"/>
                  </a:lnTo>
                  <a:lnTo>
                    <a:pt x="3842004" y="244982"/>
                  </a:lnTo>
                  <a:lnTo>
                    <a:pt x="3842004" y="257555"/>
                  </a:lnTo>
                  <a:close/>
                </a:path>
                <a:path w="3938904" h="311150">
                  <a:moveTo>
                    <a:pt x="96774" y="206501"/>
                  </a:moveTo>
                  <a:lnTo>
                    <a:pt x="84891" y="206501"/>
                  </a:lnTo>
                  <a:lnTo>
                    <a:pt x="73151" y="206501"/>
                  </a:lnTo>
                  <a:lnTo>
                    <a:pt x="61412" y="206501"/>
                  </a:lnTo>
                  <a:lnTo>
                    <a:pt x="49529" y="206501"/>
                  </a:lnTo>
                  <a:lnTo>
                    <a:pt x="47815" y="216788"/>
                  </a:lnTo>
                  <a:lnTo>
                    <a:pt x="46100" y="227075"/>
                  </a:lnTo>
                  <a:lnTo>
                    <a:pt x="44386" y="237362"/>
                  </a:lnTo>
                  <a:lnTo>
                    <a:pt x="42672" y="247650"/>
                  </a:lnTo>
                  <a:lnTo>
                    <a:pt x="31932" y="247650"/>
                  </a:lnTo>
                  <a:lnTo>
                    <a:pt x="21335" y="247650"/>
                  </a:lnTo>
                  <a:lnTo>
                    <a:pt x="10739" y="247650"/>
                  </a:lnTo>
                  <a:lnTo>
                    <a:pt x="0" y="247650"/>
                  </a:lnTo>
                  <a:lnTo>
                    <a:pt x="10137" y="197900"/>
                  </a:lnTo>
                  <a:lnTo>
                    <a:pt x="20385" y="148297"/>
                  </a:lnTo>
                  <a:lnTo>
                    <a:pt x="30668" y="98803"/>
                  </a:lnTo>
                  <a:lnTo>
                    <a:pt x="40916" y="49383"/>
                  </a:lnTo>
                  <a:lnTo>
                    <a:pt x="51053" y="0"/>
                  </a:lnTo>
                  <a:lnTo>
                    <a:pt x="62483" y="0"/>
                  </a:lnTo>
                  <a:lnTo>
                    <a:pt x="73913" y="0"/>
                  </a:lnTo>
                  <a:lnTo>
                    <a:pt x="85344" y="0"/>
                  </a:lnTo>
                  <a:lnTo>
                    <a:pt x="96774" y="0"/>
                  </a:lnTo>
                  <a:lnTo>
                    <a:pt x="106911" y="49383"/>
                  </a:lnTo>
                  <a:lnTo>
                    <a:pt x="117159" y="98803"/>
                  </a:lnTo>
                  <a:lnTo>
                    <a:pt x="127442" y="148297"/>
                  </a:lnTo>
                  <a:lnTo>
                    <a:pt x="137690" y="197900"/>
                  </a:lnTo>
                  <a:lnTo>
                    <a:pt x="147827" y="247650"/>
                  </a:lnTo>
                  <a:lnTo>
                    <a:pt x="136850" y="247650"/>
                  </a:lnTo>
                  <a:lnTo>
                    <a:pt x="125729" y="247650"/>
                  </a:lnTo>
                  <a:lnTo>
                    <a:pt x="114609" y="247650"/>
                  </a:lnTo>
                  <a:lnTo>
                    <a:pt x="103631" y="247650"/>
                  </a:lnTo>
                  <a:lnTo>
                    <a:pt x="101917" y="237362"/>
                  </a:lnTo>
                  <a:lnTo>
                    <a:pt x="100202" y="227075"/>
                  </a:lnTo>
                  <a:lnTo>
                    <a:pt x="98488" y="216788"/>
                  </a:lnTo>
                  <a:lnTo>
                    <a:pt x="96774" y="206501"/>
                  </a:lnTo>
                  <a:close/>
                </a:path>
                <a:path w="3938904" h="311150">
                  <a:moveTo>
                    <a:pt x="88391" y="153162"/>
                  </a:moveTo>
                  <a:lnTo>
                    <a:pt x="84510" y="130873"/>
                  </a:lnTo>
                  <a:lnTo>
                    <a:pt x="80772" y="108585"/>
                  </a:lnTo>
                  <a:lnTo>
                    <a:pt x="77033" y="86296"/>
                  </a:lnTo>
                  <a:lnTo>
                    <a:pt x="73151" y="64008"/>
                  </a:lnTo>
                  <a:lnTo>
                    <a:pt x="69603" y="86296"/>
                  </a:lnTo>
                  <a:lnTo>
                    <a:pt x="65912" y="108585"/>
                  </a:lnTo>
                  <a:lnTo>
                    <a:pt x="62222" y="130873"/>
                  </a:lnTo>
                  <a:lnTo>
                    <a:pt x="58674" y="153162"/>
                  </a:lnTo>
                  <a:lnTo>
                    <a:pt x="66103" y="153162"/>
                  </a:lnTo>
                  <a:lnTo>
                    <a:pt x="73532" y="153162"/>
                  </a:lnTo>
                  <a:lnTo>
                    <a:pt x="80962" y="153162"/>
                  </a:lnTo>
                  <a:lnTo>
                    <a:pt x="88391" y="153162"/>
                  </a:lnTo>
                  <a:close/>
                </a:path>
              </a:pathLst>
            </a:custGeom>
            <a:ln w="9144">
              <a:solidFill>
                <a:srgbClr val="0000FF"/>
              </a:solidFill>
            </a:ln>
          </p:spPr>
          <p:txBody>
            <a:bodyPr wrap="square" lIns="0" tIns="0" rIns="0" bIns="0" rtlCol="0"/>
            <a:lstStyle/>
            <a:p>
              <a:endParaRPr/>
            </a:p>
          </p:txBody>
        </p:sp>
      </p:grpSp>
      <p:sp>
        <p:nvSpPr>
          <p:cNvPr id="20" name="Rectángulo 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Rectángulo 20"/>
          <p:cNvSpPr/>
          <p:nvPr/>
        </p:nvSpPr>
        <p:spPr>
          <a:xfrm>
            <a:off x="787400" y="1117516"/>
            <a:ext cx="16306800" cy="2575064"/>
          </a:xfrm>
          <a:prstGeom prst="rect">
            <a:avLst/>
          </a:prstGeom>
        </p:spPr>
        <p:txBody>
          <a:bodyPr wrap="square">
            <a:spAutoFit/>
          </a:bodyPr>
          <a:lstStyle/>
          <a:p>
            <a:pPr marL="744220" algn="ctr">
              <a:spcBef>
                <a:spcPts val="275"/>
              </a:spcBef>
            </a:pPr>
            <a:r>
              <a:rPr lang="es-AR" sz="2800" b="1" spc="-5" dirty="0" smtClean="0">
                <a:effectLst>
                  <a:outerShdw blurRad="38100" dist="38100" dir="2700000" algn="tl">
                    <a:srgbClr val="000000">
                      <a:alpha val="43137"/>
                    </a:srgbClr>
                  </a:outerShdw>
                </a:effectLst>
                <a:latin typeface="Arial"/>
                <a:cs typeface="Arial"/>
              </a:rPr>
              <a:t>BARRA</a:t>
            </a:r>
            <a:r>
              <a:rPr lang="es-AR" sz="2800" b="1" spc="-50" dirty="0" smtClean="0">
                <a:effectLst>
                  <a:outerShdw blurRad="38100" dist="38100" dir="2700000" algn="tl">
                    <a:srgbClr val="000000">
                      <a:alpha val="43137"/>
                    </a:srgbClr>
                  </a:outerShdw>
                </a:effectLst>
                <a:latin typeface="Arial"/>
                <a:cs typeface="Arial"/>
              </a:rPr>
              <a:t> </a:t>
            </a:r>
            <a:r>
              <a:rPr lang="es-AR" sz="2800" b="1" dirty="0" smtClean="0">
                <a:effectLst>
                  <a:outerShdw blurRad="38100" dist="38100" dir="2700000" algn="tl">
                    <a:srgbClr val="000000">
                      <a:alpha val="43137"/>
                    </a:srgbClr>
                  </a:outerShdw>
                </a:effectLst>
                <a:latin typeface="Arial"/>
                <a:cs typeface="Arial"/>
              </a:rPr>
              <a:t>SIMPLE</a:t>
            </a:r>
          </a:p>
          <a:p>
            <a:pPr marL="433070" marR="215900" indent="-342900" algn="just">
              <a:spcBef>
                <a:spcPts val="420"/>
              </a:spcBef>
              <a:buClr>
                <a:srgbClr val="FC0128"/>
              </a:buClr>
              <a:buSzPct val="75000"/>
              <a:buFont typeface="Wingdings"/>
              <a:buChar char=""/>
              <a:tabLst>
                <a:tab pos="433070" algn="l"/>
                <a:tab pos="433705" algn="l"/>
              </a:tabLst>
            </a:pPr>
            <a:r>
              <a:rPr lang="es-AR" sz="2400" b="1" spc="-5" dirty="0" smtClean="0">
                <a:latin typeface="Arial"/>
                <a:cs typeface="Arial"/>
              </a:rPr>
              <a:t>ADECUADA</a:t>
            </a:r>
            <a:r>
              <a:rPr lang="es-AR" sz="2400" b="1" spc="-40" dirty="0" smtClean="0">
                <a:latin typeface="Arial"/>
                <a:cs typeface="Arial"/>
              </a:rPr>
              <a:t> </a:t>
            </a:r>
            <a:r>
              <a:rPr lang="es-AR" sz="2400" b="1" spc="-5" dirty="0" smtClean="0">
                <a:latin typeface="Arial"/>
                <a:cs typeface="Arial"/>
              </a:rPr>
              <a:t>PARA</a:t>
            </a:r>
            <a:r>
              <a:rPr lang="es-AR" sz="2400" b="1" spc="-40" dirty="0" smtClean="0">
                <a:latin typeface="Arial"/>
                <a:cs typeface="Arial"/>
              </a:rPr>
              <a:t> </a:t>
            </a:r>
            <a:r>
              <a:rPr lang="es-AR" sz="2400" b="1" spc="-5" dirty="0" smtClean="0">
                <a:latin typeface="Arial"/>
                <a:cs typeface="Arial"/>
              </a:rPr>
              <a:t>INSTALACIO</a:t>
            </a:r>
            <a:r>
              <a:rPr lang="es-AR" sz="2400" b="1" spc="-430" dirty="0" smtClean="0">
                <a:latin typeface="Arial"/>
                <a:cs typeface="Arial"/>
              </a:rPr>
              <a:t> </a:t>
            </a:r>
            <a:r>
              <a:rPr lang="es-AR" sz="2400" b="1" spc="-5" dirty="0" smtClean="0">
                <a:latin typeface="Arial"/>
                <a:cs typeface="Arial"/>
              </a:rPr>
              <a:t>NES</a:t>
            </a:r>
            <a:r>
              <a:rPr lang="es-AR" sz="2400" b="1" spc="430" dirty="0" smtClean="0">
                <a:latin typeface="Arial"/>
                <a:cs typeface="Arial"/>
              </a:rPr>
              <a:t> </a:t>
            </a:r>
            <a:r>
              <a:rPr lang="es-AR" sz="2400" b="1" spc="-5" dirty="0" smtClean="0">
                <a:latin typeface="Arial"/>
                <a:cs typeface="Arial"/>
              </a:rPr>
              <a:t>PEQUEÑAS</a:t>
            </a:r>
            <a:endParaRPr lang="es-AR" sz="2400" dirty="0" smtClean="0">
              <a:latin typeface="Arial"/>
              <a:cs typeface="Arial"/>
            </a:endParaRPr>
          </a:p>
          <a:p>
            <a:pPr marL="433070" marR="222250" indent="-342900" algn="just">
              <a:spcBef>
                <a:spcPts val="400"/>
              </a:spcBef>
              <a:buClr>
                <a:srgbClr val="FC0128"/>
              </a:buClr>
              <a:buSzPct val="75000"/>
              <a:buFont typeface="Wingdings"/>
              <a:buChar char=""/>
              <a:tabLst>
                <a:tab pos="433070" algn="l"/>
                <a:tab pos="433705" algn="l"/>
              </a:tabLst>
            </a:pPr>
            <a:r>
              <a:rPr lang="es-AR" sz="2400" b="1" spc="-5" dirty="0" smtClean="0">
                <a:latin typeface="Arial"/>
                <a:cs typeface="Arial"/>
              </a:rPr>
              <a:t>PARA TRABAJOS DE MANTENIMIENTO DEBE SALIR DE SERVICIO LA FUENTE DE ALIMENTA</a:t>
            </a:r>
            <a:r>
              <a:rPr lang="es-AR" sz="2400" b="1" dirty="0" smtClean="0">
                <a:latin typeface="Arial"/>
                <a:cs typeface="Arial"/>
              </a:rPr>
              <a:t>CION</a:t>
            </a:r>
            <a:endParaRPr lang="es-AR" sz="2400" dirty="0" smtClean="0">
              <a:latin typeface="Arial"/>
              <a:cs typeface="Arial"/>
            </a:endParaRPr>
          </a:p>
          <a:p>
            <a:pPr marL="433070" marR="178435" indent="-342900" algn="just">
              <a:spcBef>
                <a:spcPts val="405"/>
              </a:spcBef>
              <a:buClr>
                <a:srgbClr val="FC0128"/>
              </a:buClr>
              <a:buSzPct val="75000"/>
              <a:buFont typeface="Wingdings"/>
              <a:buChar char=""/>
              <a:tabLst>
                <a:tab pos="433070" algn="l"/>
                <a:tab pos="433705" algn="l"/>
              </a:tabLst>
            </a:pPr>
            <a:r>
              <a:rPr lang="es-AR" sz="2400" b="1" spc="-5" dirty="0" smtClean="0">
                <a:latin typeface="Arial"/>
                <a:cs typeface="Arial"/>
              </a:rPr>
              <a:t>CON SECCIONADORES DE BARRAS SE PUEDE FLEXIBILIZAR </a:t>
            </a:r>
            <a:r>
              <a:rPr lang="es-AR" sz="2400" b="1" dirty="0" smtClean="0">
                <a:latin typeface="Arial"/>
                <a:cs typeface="Arial"/>
              </a:rPr>
              <a:t> </a:t>
            </a:r>
            <a:r>
              <a:rPr lang="es-AR" sz="2400" b="1" spc="-5" dirty="0" smtClean="0">
                <a:latin typeface="Arial"/>
                <a:cs typeface="Arial"/>
              </a:rPr>
              <a:t>LAS</a:t>
            </a:r>
            <a:r>
              <a:rPr lang="es-AR" sz="2400" b="1" spc="-25" dirty="0" smtClean="0">
                <a:latin typeface="Arial"/>
                <a:cs typeface="Arial"/>
              </a:rPr>
              <a:t> </a:t>
            </a:r>
            <a:r>
              <a:rPr lang="es-AR" sz="2400" b="1" spc="-5" dirty="0" smtClean="0">
                <a:latin typeface="Arial"/>
                <a:cs typeface="Arial"/>
              </a:rPr>
              <a:t>TAREAS</a:t>
            </a:r>
            <a:r>
              <a:rPr lang="es-AR" sz="2400" b="1" spc="-25" dirty="0" smtClean="0">
                <a:latin typeface="Arial"/>
                <a:cs typeface="Arial"/>
              </a:rPr>
              <a:t> </a:t>
            </a:r>
            <a:r>
              <a:rPr lang="es-AR" sz="2400" b="1" spc="-5" dirty="0" smtClean="0">
                <a:latin typeface="Arial"/>
                <a:cs typeface="Arial"/>
              </a:rPr>
              <a:t>DE</a:t>
            </a:r>
            <a:r>
              <a:rPr lang="es-AR" sz="2400" b="1" spc="-25" dirty="0" smtClean="0">
                <a:latin typeface="Arial"/>
                <a:cs typeface="Arial"/>
              </a:rPr>
              <a:t> </a:t>
            </a:r>
            <a:r>
              <a:rPr lang="es-AR" sz="2400" b="1" spc="-5" dirty="0" smtClean="0">
                <a:latin typeface="Arial"/>
                <a:cs typeface="Arial"/>
              </a:rPr>
              <a:t>MANTENIMIENTO DE UNA PARTE DE LA INSTALACION</a:t>
            </a:r>
            <a:endParaRPr lang="es-AR" sz="2400" dirty="0" smtClean="0">
              <a:latin typeface="Arial"/>
              <a:cs typeface="Arial"/>
            </a:endParaRPr>
          </a:p>
          <a:p>
            <a:pPr marL="433070" marR="360045" indent="-342900" algn="just">
              <a:spcBef>
                <a:spcPts val="415"/>
              </a:spcBef>
              <a:buClr>
                <a:srgbClr val="FC0128"/>
              </a:buClr>
              <a:buSzPct val="75000"/>
              <a:buFont typeface="Wingdings"/>
              <a:buChar char=""/>
              <a:tabLst>
                <a:tab pos="433705" algn="l"/>
              </a:tabLst>
            </a:pPr>
            <a:r>
              <a:rPr lang="es-AR" sz="2400" b="1" spc="-5" dirty="0" smtClean="0">
                <a:latin typeface="Arial"/>
                <a:cs typeface="Arial"/>
              </a:rPr>
              <a:t>MUY</a:t>
            </a:r>
            <a:r>
              <a:rPr lang="es-AR" sz="2400" b="1" spc="-30" dirty="0" smtClean="0">
                <a:latin typeface="Arial"/>
                <a:cs typeface="Arial"/>
              </a:rPr>
              <a:t> </a:t>
            </a:r>
            <a:r>
              <a:rPr lang="es-AR" sz="2400" b="1" spc="-5" dirty="0" smtClean="0">
                <a:latin typeface="Arial"/>
                <a:cs typeface="Arial"/>
              </a:rPr>
              <a:t>BUENA</a:t>
            </a:r>
            <a:r>
              <a:rPr lang="es-AR" sz="2400" b="1" spc="-30" dirty="0" smtClean="0">
                <a:latin typeface="Arial"/>
                <a:cs typeface="Arial"/>
              </a:rPr>
              <a:t> </a:t>
            </a:r>
            <a:r>
              <a:rPr lang="es-AR" sz="2400" b="1" spc="-5" dirty="0" smtClean="0">
                <a:latin typeface="Arial"/>
                <a:cs typeface="Arial"/>
              </a:rPr>
              <a:t>FACILIDAD</a:t>
            </a:r>
            <a:r>
              <a:rPr lang="es-AR" sz="2400" b="1" spc="-25" dirty="0" smtClean="0">
                <a:latin typeface="Arial"/>
                <a:cs typeface="Arial"/>
              </a:rPr>
              <a:t> </a:t>
            </a:r>
            <a:r>
              <a:rPr lang="es-AR" sz="2400" b="1" spc="-5" dirty="0" smtClean="0">
                <a:latin typeface="Arial"/>
                <a:cs typeface="Arial"/>
              </a:rPr>
              <a:t>PARA </a:t>
            </a:r>
            <a:r>
              <a:rPr lang="es-AR" sz="2400" b="1" spc="-434" dirty="0" smtClean="0">
                <a:latin typeface="Arial"/>
                <a:cs typeface="Arial"/>
              </a:rPr>
              <a:t> </a:t>
            </a:r>
            <a:r>
              <a:rPr lang="es-AR" sz="2400" b="1" spc="-5" dirty="0" smtClean="0">
                <a:latin typeface="Arial"/>
                <a:cs typeface="Arial"/>
              </a:rPr>
              <a:t>AMPLIACION DE LA INSTALA</a:t>
            </a:r>
            <a:r>
              <a:rPr lang="es-AR" sz="2400" b="1" dirty="0" smtClean="0">
                <a:latin typeface="Arial"/>
                <a:cs typeface="Arial"/>
              </a:rPr>
              <a:t>CION</a:t>
            </a:r>
            <a:endParaRPr lang="es-AR" sz="2400" dirty="0">
              <a:latin typeface="Arial"/>
              <a:cs typeface="Arial"/>
            </a:endParaRPr>
          </a:p>
        </p:txBody>
      </p:sp>
      <p:pic>
        <p:nvPicPr>
          <p:cNvPr id="23" name="Imagen 22" descr="Single busbar arrangements"/>
          <p:cNvPicPr/>
          <p:nvPr/>
        </p:nvPicPr>
        <p:blipFill rotWithShape="1">
          <a:blip r:embed="rId4">
            <a:extLst>
              <a:ext uri="{28A0092B-C50C-407E-A947-70E740481C1C}">
                <a14:useLocalDpi xmlns:a14="http://schemas.microsoft.com/office/drawing/2010/main" val="0"/>
              </a:ext>
            </a:extLst>
          </a:blip>
          <a:srcRect r="34095"/>
          <a:stretch/>
        </p:blipFill>
        <p:spPr bwMode="auto">
          <a:xfrm>
            <a:off x="7571424" y="3790669"/>
            <a:ext cx="9751376" cy="54569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61320126"/>
      </p:ext>
    </p:extLst>
  </p:cSld>
  <p:clrMapOvr>
    <a:masterClrMapping/>
  </p:clrMapOvr>
  <p:transition>
    <p:blind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7264400" y="673265"/>
            <a:ext cx="4184903"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effectLst>
                  <a:outerShdw blurRad="38100" dist="38100" dir="2700000" algn="tl">
                    <a:srgbClr val="000000">
                      <a:alpha val="43137"/>
                    </a:srgbClr>
                  </a:outerShdw>
                </a:effectLst>
                <a:latin typeface="Arial"/>
                <a:cs typeface="Arial"/>
              </a:rPr>
              <a:t>BARRA</a:t>
            </a:r>
            <a:r>
              <a:rPr sz="3200" b="1" spc="-85" dirty="0">
                <a:solidFill>
                  <a:srgbClr val="0101FF"/>
                </a:solidFill>
                <a:effectLst>
                  <a:outerShdw blurRad="38100" dist="38100" dir="2700000" algn="tl">
                    <a:srgbClr val="000000">
                      <a:alpha val="43137"/>
                    </a:srgbClr>
                  </a:outerShdw>
                </a:effectLst>
                <a:latin typeface="Arial"/>
                <a:cs typeface="Arial"/>
              </a:rPr>
              <a:t> </a:t>
            </a:r>
            <a:r>
              <a:rPr sz="3200" b="1" dirty="0">
                <a:solidFill>
                  <a:srgbClr val="0101FF"/>
                </a:solidFill>
                <a:effectLst>
                  <a:outerShdw blurRad="38100" dist="38100" dir="2700000" algn="tl">
                    <a:srgbClr val="000000">
                      <a:alpha val="43137"/>
                    </a:srgbClr>
                  </a:outerShdw>
                </a:effectLst>
                <a:latin typeface="Arial"/>
                <a:cs typeface="Arial"/>
              </a:rPr>
              <a:t>SIMPLE</a:t>
            </a:r>
            <a:endParaRPr sz="3200" dirty="0">
              <a:effectLst>
                <a:outerShdw blurRad="38100" dist="38100" dir="2700000" algn="tl">
                  <a:srgbClr val="000000">
                    <a:alpha val="43137"/>
                  </a:srgbClr>
                </a:outerShdw>
              </a:effectLst>
              <a:latin typeface="Arial"/>
              <a:cs typeface="Arial"/>
            </a:endParaRPr>
          </a:p>
        </p:txBody>
      </p:sp>
      <p:sp>
        <p:nvSpPr>
          <p:cNvPr id="28" name="Rectángulo 2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0" name="Imagen 29"/>
          <p:cNvPicPr>
            <a:picLocks noChangeAspect="1"/>
          </p:cNvPicPr>
          <p:nvPr/>
        </p:nvPicPr>
        <p:blipFill>
          <a:blip r:embed="rId3"/>
          <a:stretch>
            <a:fillRect/>
          </a:stretch>
        </p:blipFill>
        <p:spPr>
          <a:xfrm>
            <a:off x="2540000" y="1178532"/>
            <a:ext cx="12801600" cy="7924800"/>
          </a:xfrm>
          <a:prstGeom prst="rect">
            <a:avLst/>
          </a:prstGeom>
        </p:spPr>
      </p:pic>
    </p:spTree>
  </p:cSld>
  <p:clrMapOvr>
    <a:masterClrMapping/>
  </p:clrMapOvr>
  <p:transition>
    <p:blind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83200" y="601133"/>
            <a:ext cx="9829800" cy="505267"/>
          </a:xfrm>
          <a:prstGeom prst="rect">
            <a:avLst/>
          </a:prstGeom>
        </p:spPr>
        <p:txBody>
          <a:bodyPr vert="horz" wrap="square" lIns="0" tIns="12700" rIns="0" bIns="0" rtlCol="0">
            <a:spAutoFit/>
          </a:bodyPr>
          <a:lstStyle/>
          <a:p>
            <a:pPr marL="12700">
              <a:spcBef>
                <a:spcPts val="100"/>
              </a:spcBef>
            </a:pPr>
            <a:r>
              <a:rPr sz="3200" b="1" spc="-5" dirty="0" smtClean="0">
                <a:solidFill>
                  <a:srgbClr val="0101FF"/>
                </a:solidFill>
                <a:effectLst>
                  <a:outerShdw blurRad="38100" dist="38100" dir="2700000" algn="tl">
                    <a:srgbClr val="000000">
                      <a:alpha val="43137"/>
                    </a:srgbClr>
                  </a:outerShdw>
                </a:effectLst>
              </a:rPr>
              <a:t>BARRA</a:t>
            </a:r>
            <a:r>
              <a:rPr lang="en-US" sz="3200" b="1" spc="-5" dirty="0" smtClean="0">
                <a:solidFill>
                  <a:srgbClr val="0101FF"/>
                </a:solidFill>
                <a:effectLst>
                  <a:outerShdw blurRad="38100" dist="38100" dir="2700000" algn="tl">
                    <a:srgbClr val="000000">
                      <a:alpha val="43137"/>
                    </a:srgbClr>
                  </a:outerShdw>
                </a:effectLst>
              </a:rPr>
              <a:t> SIMPLE</a:t>
            </a:r>
            <a:r>
              <a:rPr sz="3200" b="1" spc="-30" dirty="0" smtClean="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CON</a:t>
            </a:r>
            <a:r>
              <a:rPr sz="3200" b="1" spc="-30"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ACOPLAMIENTO</a:t>
            </a:r>
            <a:endParaRPr sz="3200" dirty="0">
              <a:effectLst>
                <a:outerShdw blurRad="38100" dist="38100" dir="2700000" algn="tl">
                  <a:srgbClr val="000000">
                    <a:alpha val="43137"/>
                  </a:srgbClr>
                </a:outerShdw>
              </a:effectLst>
            </a:endParaRPr>
          </a:p>
        </p:txBody>
      </p:sp>
      <p:sp>
        <p:nvSpPr>
          <p:cNvPr id="67" name="Rectángulo 66"/>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66" name="Imagen 65"/>
          <p:cNvPicPr>
            <a:picLocks noChangeAspect="1"/>
          </p:cNvPicPr>
          <p:nvPr/>
        </p:nvPicPr>
        <p:blipFill>
          <a:blip r:embed="rId2"/>
          <a:stretch>
            <a:fillRect/>
          </a:stretch>
        </p:blipFill>
        <p:spPr>
          <a:xfrm>
            <a:off x="1854200" y="1676400"/>
            <a:ext cx="14630400" cy="7162800"/>
          </a:xfrm>
          <a:prstGeom prst="rect">
            <a:avLst/>
          </a:prstGeom>
        </p:spPr>
      </p:pic>
    </p:spTree>
  </p:cSld>
  <p:clrMapOvr>
    <a:masterClrMapping/>
  </p:clrMapOvr>
  <p:transition>
    <p:blind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91020" y="359460"/>
            <a:ext cx="3461341" cy="505267"/>
          </a:xfrm>
          <a:prstGeom prst="rect">
            <a:avLst/>
          </a:prstGeom>
        </p:spPr>
        <p:txBody>
          <a:bodyPr vert="horz" wrap="square" lIns="0" tIns="12700" rIns="0" bIns="0" rtlCol="0">
            <a:spAutoFit/>
          </a:bodyPr>
          <a:lstStyle/>
          <a:p>
            <a:pPr marL="12700">
              <a:spcBef>
                <a:spcPts val="100"/>
              </a:spcBef>
            </a:pPr>
            <a:r>
              <a:rPr sz="3200" b="1" i="1" dirty="0">
                <a:effectLst>
                  <a:outerShdw blurRad="38100" dist="38100" dir="2700000" algn="tl">
                    <a:srgbClr val="000000">
                      <a:alpha val="43137"/>
                    </a:srgbClr>
                  </a:outerShdw>
                </a:effectLst>
                <a:latin typeface="Arial"/>
                <a:cs typeface="Arial"/>
              </a:rPr>
              <a:t>DOBLE</a:t>
            </a:r>
            <a:r>
              <a:rPr sz="3200" b="1" i="1" spc="-9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BARRA</a:t>
            </a:r>
            <a:endParaRPr sz="3200" dirty="0">
              <a:effectLst>
                <a:outerShdw blurRad="38100" dist="38100" dir="2700000" algn="tl">
                  <a:srgbClr val="000000">
                    <a:alpha val="43137"/>
                  </a:srgbClr>
                </a:outerShdw>
              </a:effectLst>
              <a:latin typeface="Arial"/>
              <a:cs typeface="Arial"/>
            </a:endParaRPr>
          </a:p>
        </p:txBody>
      </p:sp>
      <p:sp>
        <p:nvSpPr>
          <p:cNvPr id="5" name="object 5"/>
          <p:cNvSpPr txBox="1"/>
          <p:nvPr/>
        </p:nvSpPr>
        <p:spPr>
          <a:xfrm>
            <a:off x="1268390" y="924595"/>
            <a:ext cx="14706600" cy="2803332"/>
          </a:xfrm>
          <a:prstGeom prst="rect">
            <a:avLst/>
          </a:prstGeom>
        </p:spPr>
        <p:txBody>
          <a:bodyPr vert="horz" wrap="square" lIns="0" tIns="12700" rIns="0" bIns="0" rtlCol="0">
            <a:spAutoFit/>
          </a:bodyPr>
          <a:lstStyle/>
          <a:p>
            <a:pPr marL="355600" marR="69215" indent="-342900" algn="just">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INSTALACIONES</a:t>
            </a:r>
            <a:endParaRPr sz="2800" dirty="0">
              <a:latin typeface="Arial"/>
              <a:cs typeface="Arial"/>
            </a:endParaRPr>
          </a:p>
          <a:p>
            <a:pPr marL="355600" marR="100965"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LAS LABORES DE</a:t>
            </a:r>
            <a:r>
              <a:rPr sz="2800" b="1" i="1" dirty="0">
                <a:latin typeface="Arial"/>
                <a:cs typeface="Arial"/>
              </a:rPr>
              <a:t> </a:t>
            </a:r>
            <a:r>
              <a:rPr sz="2800" b="1" i="1" spc="-5" dirty="0" smtClean="0">
                <a:latin typeface="Arial"/>
                <a:cs typeface="Arial"/>
              </a:rPr>
              <a:t>MANTENIMIENTO</a:t>
            </a:r>
            <a:r>
              <a:rPr sz="2800" b="1" i="1" spc="-25" dirty="0" smtClean="0">
                <a:latin typeface="Arial"/>
                <a:cs typeface="Arial"/>
              </a:rPr>
              <a:t> </a:t>
            </a:r>
            <a:r>
              <a:rPr sz="2800" b="1" i="1" spc="-5" dirty="0">
                <a:latin typeface="Arial"/>
                <a:cs typeface="Arial"/>
              </a:rPr>
              <a:t>SE</a:t>
            </a:r>
            <a:r>
              <a:rPr sz="2800" b="1" i="1" spc="-25" dirty="0">
                <a:latin typeface="Arial"/>
                <a:cs typeface="Arial"/>
              </a:rPr>
              <a:t> </a:t>
            </a:r>
            <a:r>
              <a:rPr sz="2800" b="1" i="1" spc="-5" dirty="0">
                <a:latin typeface="Arial"/>
                <a:cs typeface="Arial"/>
              </a:rPr>
              <a:t>PUEDEN</a:t>
            </a:r>
            <a:r>
              <a:rPr sz="2800" b="1" i="1" spc="-20" dirty="0">
                <a:latin typeface="Arial"/>
                <a:cs typeface="Arial"/>
              </a:rPr>
              <a:t> </a:t>
            </a:r>
            <a:r>
              <a:rPr sz="2800" b="1" i="1" spc="-5" dirty="0">
                <a:latin typeface="Arial"/>
                <a:cs typeface="Arial"/>
              </a:rPr>
              <a:t>REALIZAR </a:t>
            </a:r>
            <a:r>
              <a:rPr sz="2800" b="1" i="1" spc="-430" dirty="0">
                <a:latin typeface="Arial"/>
                <a:cs typeface="Arial"/>
              </a:rPr>
              <a:t> </a:t>
            </a:r>
            <a:r>
              <a:rPr sz="2800" b="1" i="1" spc="-5" dirty="0">
                <a:latin typeface="Arial"/>
                <a:cs typeface="Arial"/>
              </a:rPr>
              <a:t>SIN INTERRUPCION DE LA </a:t>
            </a:r>
            <a:r>
              <a:rPr sz="2800" b="1" i="1" dirty="0">
                <a:latin typeface="Arial"/>
                <a:cs typeface="Arial"/>
              </a:rPr>
              <a:t> </a:t>
            </a:r>
            <a:r>
              <a:rPr sz="2800" b="1" i="1" spc="-5" dirty="0">
                <a:latin typeface="Arial"/>
                <a:cs typeface="Arial"/>
              </a:rPr>
              <a:t>FUENTE</a:t>
            </a:r>
            <a:r>
              <a:rPr sz="2800" b="1" i="1" spc="-15" dirty="0">
                <a:latin typeface="Arial"/>
                <a:cs typeface="Arial"/>
              </a:rPr>
              <a:t> </a:t>
            </a:r>
            <a:r>
              <a:rPr sz="2800" b="1" i="1" spc="-5" dirty="0">
                <a:latin typeface="Arial"/>
                <a:cs typeface="Arial"/>
              </a:rPr>
              <a:t>DE</a:t>
            </a:r>
            <a:r>
              <a:rPr sz="2800" b="1" i="1" spc="-15" dirty="0">
                <a:latin typeface="Arial"/>
                <a:cs typeface="Arial"/>
              </a:rPr>
              <a:t> </a:t>
            </a:r>
            <a:r>
              <a:rPr sz="2800" b="1" i="1" spc="-5" dirty="0">
                <a:latin typeface="Arial"/>
                <a:cs typeface="Arial"/>
              </a:rPr>
              <a:t>ALIMENTACION</a:t>
            </a:r>
            <a:endParaRPr sz="2800" dirty="0">
              <a:latin typeface="Arial"/>
              <a:cs typeface="Arial"/>
            </a:endParaRPr>
          </a:p>
          <a:p>
            <a:pPr marL="355600" marR="5080" indent="-342900" algn="just">
              <a:spcBef>
                <a:spcPts val="409"/>
              </a:spcBef>
              <a:buClr>
                <a:srgbClr val="FC0128"/>
              </a:buClr>
              <a:buSzPct val="75000"/>
              <a:buFont typeface="Wingdings"/>
              <a:buChar char=""/>
              <a:tabLst>
                <a:tab pos="354965" algn="l"/>
                <a:tab pos="355600" algn="l"/>
              </a:tabLst>
            </a:pPr>
            <a:r>
              <a:rPr sz="2800" b="1" i="1" spc="-5" dirty="0">
                <a:latin typeface="Arial"/>
                <a:cs typeface="Arial"/>
              </a:rPr>
              <a:t>LA SUBESTACION PUEDE </a:t>
            </a:r>
            <a:r>
              <a:rPr sz="2800" b="1" i="1" spc="-5" dirty="0" smtClean="0">
                <a:latin typeface="Arial"/>
                <a:cs typeface="Arial"/>
              </a:rPr>
              <a:t>OPE</a:t>
            </a:r>
            <a:r>
              <a:rPr sz="2800" b="1" i="1" spc="-10" dirty="0" smtClean="0">
                <a:latin typeface="Arial"/>
                <a:cs typeface="Arial"/>
              </a:rPr>
              <a:t>RAR</a:t>
            </a:r>
            <a:r>
              <a:rPr sz="2800" b="1" i="1" spc="-25" dirty="0" smtClean="0">
                <a:latin typeface="Arial"/>
                <a:cs typeface="Arial"/>
              </a:rPr>
              <a:t> </a:t>
            </a:r>
            <a:r>
              <a:rPr sz="2800" b="1" i="1" spc="-10" dirty="0">
                <a:latin typeface="Arial"/>
                <a:cs typeface="Arial"/>
              </a:rPr>
              <a:t>CON</a:t>
            </a:r>
            <a:r>
              <a:rPr sz="2800" b="1" i="1" spc="-25" dirty="0">
                <a:latin typeface="Arial"/>
                <a:cs typeface="Arial"/>
              </a:rPr>
              <a:t> </a:t>
            </a:r>
            <a:r>
              <a:rPr sz="2800" b="1" i="1" spc="-10" dirty="0">
                <a:latin typeface="Arial"/>
                <a:cs typeface="Arial"/>
              </a:rPr>
              <a:t>BARRAS</a:t>
            </a:r>
            <a:r>
              <a:rPr sz="2800" b="1" i="1" spc="-20" dirty="0">
                <a:latin typeface="Arial"/>
                <a:cs typeface="Arial"/>
              </a:rPr>
              <a:t> </a:t>
            </a:r>
            <a:r>
              <a:rPr sz="2800" b="1" i="1" spc="-5" dirty="0">
                <a:latin typeface="Arial"/>
                <a:cs typeface="Arial"/>
              </a:rPr>
              <a:t>SEPARADAS</a:t>
            </a:r>
            <a:endParaRPr sz="2800" dirty="0">
              <a:latin typeface="Arial"/>
              <a:cs typeface="Arial"/>
            </a:endParaRPr>
          </a:p>
          <a:p>
            <a:pPr marL="355600" marR="8001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5" dirty="0">
                <a:latin typeface="Arial"/>
                <a:cs typeface="Arial"/>
              </a:rPr>
              <a:t> </a:t>
            </a:r>
            <a:r>
              <a:rPr sz="2800" b="1" i="1" spc="-5" dirty="0">
                <a:latin typeface="Arial"/>
                <a:cs typeface="Arial"/>
              </a:rPr>
              <a:t>PARA</a:t>
            </a:r>
            <a:r>
              <a:rPr sz="2800" b="1" i="1" spc="-25" dirty="0">
                <a:latin typeface="Arial"/>
                <a:cs typeface="Arial"/>
              </a:rPr>
              <a:t> </a:t>
            </a:r>
            <a:r>
              <a:rPr sz="2800" b="1" i="1" spc="-5" dirty="0">
                <a:latin typeface="Arial"/>
                <a:cs typeface="Arial"/>
              </a:rPr>
              <a:t>EL </a:t>
            </a:r>
            <a:r>
              <a:rPr sz="2800" b="1" i="1" spc="-430" dirty="0">
                <a:latin typeface="Arial"/>
                <a:cs typeface="Arial"/>
              </a:rPr>
              <a:t> </a:t>
            </a:r>
            <a:r>
              <a:rPr sz="2800" b="1" i="1" spc="-5" dirty="0">
                <a:latin typeface="Arial"/>
                <a:cs typeface="Arial"/>
              </a:rPr>
              <a:t>MANTENIMIENTO</a:t>
            </a:r>
            <a:endParaRPr sz="2800" dirty="0">
              <a:latin typeface="Arial"/>
              <a:cs typeface="Arial"/>
            </a:endParaRPr>
          </a:p>
          <a:p>
            <a:pPr marL="355600" marR="120014"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BUENA FACILIDAD PARA </a:t>
            </a:r>
            <a:r>
              <a:rPr sz="2800" b="1" i="1" spc="-5" dirty="0" smtClean="0">
                <a:latin typeface="Arial"/>
                <a:cs typeface="Arial"/>
              </a:rPr>
              <a:t>AMPLIACION</a:t>
            </a:r>
            <a:r>
              <a:rPr sz="2800" b="1" i="1" spc="-15" dirty="0" smtClean="0">
                <a:latin typeface="Arial"/>
                <a:cs typeface="Arial"/>
              </a:rPr>
              <a:t> </a:t>
            </a:r>
            <a:r>
              <a:rPr sz="2800" b="1" i="1" spc="-5" dirty="0">
                <a:latin typeface="Arial"/>
                <a:cs typeface="Arial"/>
              </a:rPr>
              <a:t>DE</a:t>
            </a:r>
            <a:r>
              <a:rPr sz="2800" b="1" i="1" spc="-20" dirty="0">
                <a:latin typeface="Arial"/>
                <a:cs typeface="Arial"/>
              </a:rPr>
              <a:t> </a:t>
            </a:r>
            <a:r>
              <a:rPr sz="2800" b="1" i="1" spc="-5" dirty="0">
                <a:latin typeface="Arial"/>
                <a:cs typeface="Arial"/>
              </a:rPr>
              <a:t>LA</a:t>
            </a:r>
            <a:r>
              <a:rPr sz="2800" b="1" i="1" spc="-20" dirty="0">
                <a:latin typeface="Arial"/>
                <a:cs typeface="Arial"/>
              </a:rPr>
              <a:t> </a:t>
            </a:r>
            <a:r>
              <a:rPr sz="2800" b="1" i="1" spc="-5" dirty="0">
                <a:latin typeface="Arial"/>
                <a:cs typeface="Arial"/>
              </a:rPr>
              <a:t>INSTALACION</a:t>
            </a:r>
            <a:endParaRPr sz="2800" dirty="0">
              <a:latin typeface="Arial"/>
              <a:cs typeface="Arial"/>
            </a:endParaRPr>
          </a:p>
        </p:txBody>
      </p:sp>
      <p:grpSp>
        <p:nvGrpSpPr>
          <p:cNvPr id="6" name="object 6"/>
          <p:cNvGrpSpPr/>
          <p:nvPr/>
        </p:nvGrpSpPr>
        <p:grpSpPr>
          <a:xfrm>
            <a:off x="3987800" y="3727927"/>
            <a:ext cx="9220200" cy="5894227"/>
            <a:chOff x="4607305" y="2016505"/>
            <a:chExt cx="4238625" cy="4135754"/>
          </a:xfrm>
        </p:grpSpPr>
        <p:pic>
          <p:nvPicPr>
            <p:cNvPr id="7" name="object 7"/>
            <p:cNvPicPr/>
            <p:nvPr/>
          </p:nvPicPr>
          <p:blipFill>
            <a:blip r:embed="rId2" cstate="print"/>
            <a:stretch>
              <a:fillRect/>
            </a:stretch>
          </p:blipFill>
          <p:spPr>
            <a:xfrm>
              <a:off x="4607305" y="2016505"/>
              <a:ext cx="4238244" cy="1562100"/>
            </a:xfrm>
            <a:prstGeom prst="rect">
              <a:avLst/>
            </a:prstGeom>
          </p:spPr>
        </p:pic>
        <p:pic>
          <p:nvPicPr>
            <p:cNvPr id="8" name="object 8"/>
            <p:cNvPicPr/>
            <p:nvPr/>
          </p:nvPicPr>
          <p:blipFill>
            <a:blip r:embed="rId2" cstate="print"/>
            <a:stretch>
              <a:fillRect/>
            </a:stretch>
          </p:blipFill>
          <p:spPr>
            <a:xfrm>
              <a:off x="4607305" y="3578605"/>
              <a:ext cx="4238244" cy="1562861"/>
            </a:xfrm>
            <a:prstGeom prst="rect">
              <a:avLst/>
            </a:prstGeom>
          </p:spPr>
        </p:pic>
        <p:pic>
          <p:nvPicPr>
            <p:cNvPr id="9" name="object 9"/>
            <p:cNvPicPr/>
            <p:nvPr/>
          </p:nvPicPr>
          <p:blipFill>
            <a:blip r:embed="rId3" cstate="print"/>
            <a:stretch>
              <a:fillRect/>
            </a:stretch>
          </p:blipFill>
          <p:spPr>
            <a:xfrm>
              <a:off x="4607305" y="5141467"/>
              <a:ext cx="4238244" cy="1010411"/>
            </a:xfrm>
            <a:prstGeom prst="rect">
              <a:avLst/>
            </a:prstGeom>
          </p:spPr>
        </p:pic>
        <p:sp>
          <p:nvSpPr>
            <p:cNvPr id="10" name="object 10"/>
            <p:cNvSpPr/>
            <p:nvPr/>
          </p:nvSpPr>
          <p:spPr>
            <a:xfrm>
              <a:off x="5290819" y="4525772"/>
              <a:ext cx="260985" cy="1435735"/>
            </a:xfrm>
            <a:custGeom>
              <a:avLst/>
              <a:gdLst/>
              <a:ahLst/>
              <a:cxnLst/>
              <a:rect l="l" t="t" r="r" b="b"/>
              <a:pathLst>
                <a:path w="260985" h="1435735">
                  <a:moveTo>
                    <a:pt x="144779" y="0"/>
                  </a:moveTo>
                  <a:lnTo>
                    <a:pt x="144779" y="160781"/>
                  </a:lnTo>
                </a:path>
                <a:path w="260985" h="1435735">
                  <a:moveTo>
                    <a:pt x="86105" y="160782"/>
                  </a:moveTo>
                  <a:lnTo>
                    <a:pt x="203453" y="160781"/>
                  </a:lnTo>
                </a:path>
                <a:path w="260985" h="1435735">
                  <a:moveTo>
                    <a:pt x="57150" y="182880"/>
                  </a:moveTo>
                  <a:lnTo>
                    <a:pt x="144779" y="320801"/>
                  </a:lnTo>
                </a:path>
                <a:path w="260985" h="1435735">
                  <a:moveTo>
                    <a:pt x="144779" y="320801"/>
                  </a:moveTo>
                  <a:lnTo>
                    <a:pt x="144779" y="435101"/>
                  </a:lnTo>
                </a:path>
                <a:path w="260985" h="1435735">
                  <a:moveTo>
                    <a:pt x="144779" y="733805"/>
                  </a:moveTo>
                  <a:lnTo>
                    <a:pt x="144779" y="848105"/>
                  </a:lnTo>
                </a:path>
                <a:path w="260985" h="1435735">
                  <a:moveTo>
                    <a:pt x="260603" y="801624"/>
                  </a:moveTo>
                  <a:lnTo>
                    <a:pt x="0" y="801624"/>
                  </a:lnTo>
                </a:path>
                <a:path w="260985" h="1435735">
                  <a:moveTo>
                    <a:pt x="144779" y="413003"/>
                  </a:moveTo>
                  <a:lnTo>
                    <a:pt x="144779" y="573024"/>
                  </a:lnTo>
                </a:path>
                <a:path w="260985" h="1435735">
                  <a:moveTo>
                    <a:pt x="57150" y="595122"/>
                  </a:moveTo>
                  <a:lnTo>
                    <a:pt x="144779" y="733805"/>
                  </a:lnTo>
                </a:path>
                <a:path w="260985" h="1435735">
                  <a:moveTo>
                    <a:pt x="0" y="505206"/>
                  </a:moveTo>
                  <a:lnTo>
                    <a:pt x="260603" y="505205"/>
                  </a:lnTo>
                </a:path>
                <a:path w="260985" h="1435735">
                  <a:moveTo>
                    <a:pt x="260603" y="505205"/>
                  </a:moveTo>
                  <a:lnTo>
                    <a:pt x="260603" y="801624"/>
                  </a:lnTo>
                </a:path>
                <a:path w="260985" h="1435735">
                  <a:moveTo>
                    <a:pt x="0" y="801624"/>
                  </a:moveTo>
                  <a:lnTo>
                    <a:pt x="0" y="505206"/>
                  </a:lnTo>
                </a:path>
                <a:path w="260985" h="1435735">
                  <a:moveTo>
                    <a:pt x="144779" y="823722"/>
                  </a:moveTo>
                  <a:lnTo>
                    <a:pt x="144780" y="984503"/>
                  </a:lnTo>
                </a:path>
                <a:path w="260985" h="1435735">
                  <a:moveTo>
                    <a:pt x="86106" y="984504"/>
                  </a:moveTo>
                  <a:lnTo>
                    <a:pt x="203454" y="984503"/>
                  </a:lnTo>
                </a:path>
                <a:path w="260985" h="1435735">
                  <a:moveTo>
                    <a:pt x="57150" y="1006602"/>
                  </a:moveTo>
                  <a:lnTo>
                    <a:pt x="144780" y="1144524"/>
                  </a:lnTo>
                </a:path>
                <a:path w="260985" h="1435735">
                  <a:moveTo>
                    <a:pt x="144780" y="1144524"/>
                  </a:moveTo>
                  <a:lnTo>
                    <a:pt x="144780" y="1258824"/>
                  </a:lnTo>
                </a:path>
                <a:path w="260985" h="1435735">
                  <a:moveTo>
                    <a:pt x="144780" y="1214627"/>
                  </a:moveTo>
                  <a:lnTo>
                    <a:pt x="144780" y="1435607"/>
                  </a:lnTo>
                </a:path>
              </a:pathLst>
            </a:custGeom>
            <a:ln w="19050">
              <a:solidFill>
                <a:srgbClr val="0000FF"/>
              </a:solidFill>
            </a:ln>
          </p:spPr>
          <p:txBody>
            <a:bodyPr wrap="square" lIns="0" tIns="0" rIns="0" bIns="0" rtlCol="0"/>
            <a:lstStyle/>
            <a:p>
              <a:endParaRPr/>
            </a:p>
          </p:txBody>
        </p:sp>
        <p:sp>
          <p:nvSpPr>
            <p:cNvPr id="11" name="object 11"/>
            <p:cNvSpPr/>
            <p:nvPr/>
          </p:nvSpPr>
          <p:spPr>
            <a:xfrm>
              <a:off x="5373877" y="5959855"/>
              <a:ext cx="124460" cy="123825"/>
            </a:xfrm>
            <a:custGeom>
              <a:avLst/>
              <a:gdLst/>
              <a:ahLst/>
              <a:cxnLst/>
              <a:rect l="l" t="t" r="r" b="b"/>
              <a:pathLst>
                <a:path w="124460" h="123825">
                  <a:moveTo>
                    <a:pt x="124206" y="0"/>
                  </a:moveTo>
                  <a:lnTo>
                    <a:pt x="0" y="0"/>
                  </a:lnTo>
                  <a:lnTo>
                    <a:pt x="61722" y="123444"/>
                  </a:lnTo>
                  <a:lnTo>
                    <a:pt x="124206" y="0"/>
                  </a:lnTo>
                  <a:close/>
                </a:path>
              </a:pathLst>
            </a:custGeom>
            <a:solidFill>
              <a:srgbClr val="0000FF"/>
            </a:solidFill>
          </p:spPr>
          <p:txBody>
            <a:bodyPr wrap="square" lIns="0" tIns="0" rIns="0" bIns="0" rtlCol="0"/>
            <a:lstStyle/>
            <a:p>
              <a:endParaRPr/>
            </a:p>
          </p:txBody>
        </p:sp>
        <p:sp>
          <p:nvSpPr>
            <p:cNvPr id="12" name="object 12"/>
            <p:cNvSpPr/>
            <p:nvPr/>
          </p:nvSpPr>
          <p:spPr>
            <a:xfrm>
              <a:off x="6956551" y="4525772"/>
              <a:ext cx="260350" cy="1435735"/>
            </a:xfrm>
            <a:custGeom>
              <a:avLst/>
              <a:gdLst/>
              <a:ahLst/>
              <a:cxnLst/>
              <a:rect l="l" t="t" r="r" b="b"/>
              <a:pathLst>
                <a:path w="260350" h="1435735">
                  <a:moveTo>
                    <a:pt x="144018" y="0"/>
                  </a:moveTo>
                  <a:lnTo>
                    <a:pt x="144018" y="160781"/>
                  </a:lnTo>
                </a:path>
                <a:path w="260350" h="1435735">
                  <a:moveTo>
                    <a:pt x="85344" y="160781"/>
                  </a:moveTo>
                  <a:lnTo>
                    <a:pt x="202692" y="160781"/>
                  </a:lnTo>
                </a:path>
                <a:path w="260350" h="1435735">
                  <a:moveTo>
                    <a:pt x="57150" y="182879"/>
                  </a:moveTo>
                  <a:lnTo>
                    <a:pt x="144018" y="320801"/>
                  </a:lnTo>
                </a:path>
                <a:path w="260350" h="1435735">
                  <a:moveTo>
                    <a:pt x="144018" y="320801"/>
                  </a:moveTo>
                  <a:lnTo>
                    <a:pt x="144018" y="435101"/>
                  </a:lnTo>
                </a:path>
                <a:path w="260350" h="1435735">
                  <a:moveTo>
                    <a:pt x="144018" y="733805"/>
                  </a:moveTo>
                  <a:lnTo>
                    <a:pt x="144018" y="848105"/>
                  </a:lnTo>
                </a:path>
                <a:path w="260350" h="1435735">
                  <a:moveTo>
                    <a:pt x="259842" y="801624"/>
                  </a:moveTo>
                  <a:lnTo>
                    <a:pt x="0" y="801624"/>
                  </a:lnTo>
                </a:path>
                <a:path w="260350" h="1435735">
                  <a:moveTo>
                    <a:pt x="144018" y="413003"/>
                  </a:moveTo>
                  <a:lnTo>
                    <a:pt x="144018" y="573024"/>
                  </a:lnTo>
                </a:path>
                <a:path w="260350" h="1435735">
                  <a:moveTo>
                    <a:pt x="57150" y="595122"/>
                  </a:moveTo>
                  <a:lnTo>
                    <a:pt x="144018" y="733805"/>
                  </a:lnTo>
                </a:path>
                <a:path w="260350" h="1435735">
                  <a:moveTo>
                    <a:pt x="0" y="505205"/>
                  </a:moveTo>
                  <a:lnTo>
                    <a:pt x="259842" y="505205"/>
                  </a:lnTo>
                </a:path>
                <a:path w="260350" h="1435735">
                  <a:moveTo>
                    <a:pt x="259842" y="505205"/>
                  </a:moveTo>
                  <a:lnTo>
                    <a:pt x="259842" y="801624"/>
                  </a:lnTo>
                </a:path>
                <a:path w="260350" h="1435735">
                  <a:moveTo>
                    <a:pt x="0" y="801624"/>
                  </a:moveTo>
                  <a:lnTo>
                    <a:pt x="0" y="505205"/>
                  </a:lnTo>
                </a:path>
                <a:path w="260350" h="1435735">
                  <a:moveTo>
                    <a:pt x="144018" y="823722"/>
                  </a:moveTo>
                  <a:lnTo>
                    <a:pt x="144018" y="984503"/>
                  </a:lnTo>
                </a:path>
                <a:path w="260350" h="1435735">
                  <a:moveTo>
                    <a:pt x="85344" y="984503"/>
                  </a:moveTo>
                  <a:lnTo>
                    <a:pt x="202692" y="984503"/>
                  </a:lnTo>
                </a:path>
                <a:path w="260350" h="1435735">
                  <a:moveTo>
                    <a:pt x="57150" y="1006601"/>
                  </a:moveTo>
                  <a:lnTo>
                    <a:pt x="144018" y="1144524"/>
                  </a:lnTo>
                </a:path>
                <a:path w="260350" h="1435735">
                  <a:moveTo>
                    <a:pt x="144018" y="1144524"/>
                  </a:moveTo>
                  <a:lnTo>
                    <a:pt x="144018" y="1258824"/>
                  </a:lnTo>
                </a:path>
                <a:path w="260350" h="1435735">
                  <a:moveTo>
                    <a:pt x="144018" y="1214627"/>
                  </a:moveTo>
                  <a:lnTo>
                    <a:pt x="144018" y="1435607"/>
                  </a:lnTo>
                </a:path>
              </a:pathLst>
            </a:custGeom>
            <a:ln w="19050">
              <a:solidFill>
                <a:srgbClr val="0000FF"/>
              </a:solidFill>
            </a:ln>
          </p:spPr>
          <p:txBody>
            <a:bodyPr wrap="square" lIns="0" tIns="0" rIns="0" bIns="0" rtlCol="0"/>
            <a:lstStyle/>
            <a:p>
              <a:endParaRPr/>
            </a:p>
          </p:txBody>
        </p:sp>
        <p:sp>
          <p:nvSpPr>
            <p:cNvPr id="13" name="object 13"/>
            <p:cNvSpPr/>
            <p:nvPr/>
          </p:nvSpPr>
          <p:spPr>
            <a:xfrm>
              <a:off x="7038848" y="5959855"/>
              <a:ext cx="124460" cy="123825"/>
            </a:xfrm>
            <a:custGeom>
              <a:avLst/>
              <a:gdLst/>
              <a:ahLst/>
              <a:cxnLst/>
              <a:rect l="l" t="t" r="r" b="b"/>
              <a:pathLst>
                <a:path w="124459" h="123825">
                  <a:moveTo>
                    <a:pt x="124205" y="0"/>
                  </a:moveTo>
                  <a:lnTo>
                    <a:pt x="0" y="0"/>
                  </a:lnTo>
                  <a:lnTo>
                    <a:pt x="62483" y="123444"/>
                  </a:lnTo>
                  <a:lnTo>
                    <a:pt x="124205" y="0"/>
                  </a:lnTo>
                  <a:close/>
                </a:path>
              </a:pathLst>
            </a:custGeom>
            <a:solidFill>
              <a:srgbClr val="0000FF"/>
            </a:solidFill>
          </p:spPr>
          <p:txBody>
            <a:bodyPr wrap="square" lIns="0" tIns="0" rIns="0" bIns="0" rtlCol="0"/>
            <a:lstStyle/>
            <a:p>
              <a:endParaRPr/>
            </a:p>
          </p:txBody>
        </p:sp>
        <p:sp>
          <p:nvSpPr>
            <p:cNvPr id="14" name="object 14"/>
            <p:cNvSpPr/>
            <p:nvPr/>
          </p:nvSpPr>
          <p:spPr>
            <a:xfrm>
              <a:off x="5443219" y="2418079"/>
              <a:ext cx="451484" cy="1306195"/>
            </a:xfrm>
            <a:custGeom>
              <a:avLst/>
              <a:gdLst/>
              <a:ahLst/>
              <a:cxnLst/>
              <a:rect l="l" t="t" r="r" b="b"/>
              <a:pathLst>
                <a:path w="451485" h="1306195">
                  <a:moveTo>
                    <a:pt x="58674" y="1306067"/>
                  </a:moveTo>
                  <a:lnTo>
                    <a:pt x="58674" y="1146047"/>
                  </a:lnTo>
                </a:path>
                <a:path w="451485" h="1306195">
                  <a:moveTo>
                    <a:pt x="115824" y="1146047"/>
                  </a:moveTo>
                  <a:lnTo>
                    <a:pt x="0" y="1146047"/>
                  </a:lnTo>
                </a:path>
                <a:path w="451485" h="1306195">
                  <a:moveTo>
                    <a:pt x="144779" y="1099565"/>
                  </a:moveTo>
                  <a:lnTo>
                    <a:pt x="58674" y="961643"/>
                  </a:lnTo>
                </a:path>
                <a:path w="451485" h="1306195">
                  <a:moveTo>
                    <a:pt x="58674" y="983741"/>
                  </a:moveTo>
                  <a:lnTo>
                    <a:pt x="58674" y="869441"/>
                  </a:lnTo>
                </a:path>
                <a:path w="451485" h="1306195">
                  <a:moveTo>
                    <a:pt x="190500" y="480821"/>
                  </a:moveTo>
                  <a:lnTo>
                    <a:pt x="451103" y="480821"/>
                  </a:lnTo>
                </a:path>
                <a:path w="451485" h="1306195">
                  <a:moveTo>
                    <a:pt x="308609" y="869441"/>
                  </a:moveTo>
                  <a:lnTo>
                    <a:pt x="308609" y="709421"/>
                  </a:lnTo>
                </a:path>
                <a:path w="451485" h="1306195">
                  <a:moveTo>
                    <a:pt x="308609" y="550163"/>
                  </a:moveTo>
                  <a:lnTo>
                    <a:pt x="308609" y="435863"/>
                  </a:lnTo>
                </a:path>
                <a:path w="451485" h="1306195">
                  <a:moveTo>
                    <a:pt x="190500" y="777239"/>
                  </a:moveTo>
                  <a:lnTo>
                    <a:pt x="190500" y="482345"/>
                  </a:lnTo>
                </a:path>
                <a:path w="451485" h="1306195">
                  <a:moveTo>
                    <a:pt x="393953" y="661415"/>
                  </a:moveTo>
                  <a:lnTo>
                    <a:pt x="308609" y="523493"/>
                  </a:lnTo>
                </a:path>
                <a:path w="451485" h="1306195">
                  <a:moveTo>
                    <a:pt x="451103" y="480821"/>
                  </a:moveTo>
                  <a:lnTo>
                    <a:pt x="451103" y="777239"/>
                  </a:lnTo>
                </a:path>
                <a:path w="451485" h="1306195">
                  <a:moveTo>
                    <a:pt x="308609" y="434339"/>
                  </a:moveTo>
                  <a:lnTo>
                    <a:pt x="308609" y="274319"/>
                  </a:lnTo>
                </a:path>
                <a:path w="451485" h="1306195">
                  <a:moveTo>
                    <a:pt x="365759" y="274319"/>
                  </a:moveTo>
                  <a:lnTo>
                    <a:pt x="249174" y="274319"/>
                  </a:lnTo>
                </a:path>
                <a:path w="451485" h="1306195">
                  <a:moveTo>
                    <a:pt x="393953" y="230124"/>
                  </a:moveTo>
                  <a:lnTo>
                    <a:pt x="308609" y="91439"/>
                  </a:lnTo>
                </a:path>
                <a:path w="451485" h="1306195">
                  <a:moveTo>
                    <a:pt x="308609" y="114300"/>
                  </a:moveTo>
                  <a:lnTo>
                    <a:pt x="308609" y="0"/>
                  </a:lnTo>
                </a:path>
              </a:pathLst>
            </a:custGeom>
            <a:ln w="19050">
              <a:solidFill>
                <a:srgbClr val="0000FF"/>
              </a:solidFill>
            </a:ln>
          </p:spPr>
          <p:txBody>
            <a:bodyPr wrap="square" lIns="0" tIns="0" rIns="0" bIns="0" rtlCol="0"/>
            <a:lstStyle/>
            <a:p>
              <a:endParaRPr/>
            </a:p>
          </p:txBody>
        </p:sp>
        <p:sp>
          <p:nvSpPr>
            <p:cNvPr id="15" name="object 15"/>
            <p:cNvSpPr/>
            <p:nvPr/>
          </p:nvSpPr>
          <p:spPr>
            <a:xfrm>
              <a:off x="5548375" y="2120899"/>
              <a:ext cx="405130" cy="299085"/>
            </a:xfrm>
            <a:custGeom>
              <a:avLst/>
              <a:gdLst/>
              <a:ahLst/>
              <a:cxnLst/>
              <a:rect l="l" t="t" r="r" b="b"/>
              <a:pathLst>
                <a:path w="405129" h="299085">
                  <a:moveTo>
                    <a:pt x="404622" y="149351"/>
                  </a:moveTo>
                  <a:lnTo>
                    <a:pt x="397386" y="109449"/>
                  </a:lnTo>
                  <a:lnTo>
                    <a:pt x="376964" y="73716"/>
                  </a:lnTo>
                  <a:lnTo>
                    <a:pt x="345281" y="43529"/>
                  </a:lnTo>
                  <a:lnTo>
                    <a:pt x="304263" y="20263"/>
                  </a:lnTo>
                  <a:lnTo>
                    <a:pt x="255837" y="5295"/>
                  </a:lnTo>
                  <a:lnTo>
                    <a:pt x="201929" y="0"/>
                  </a:lnTo>
                  <a:lnTo>
                    <a:pt x="148078" y="5295"/>
                  </a:lnTo>
                  <a:lnTo>
                    <a:pt x="99793" y="20263"/>
                  </a:lnTo>
                  <a:lnTo>
                    <a:pt x="58959" y="43529"/>
                  </a:lnTo>
                  <a:lnTo>
                    <a:pt x="27460" y="73716"/>
                  </a:lnTo>
                  <a:lnTo>
                    <a:pt x="7179" y="109449"/>
                  </a:lnTo>
                  <a:lnTo>
                    <a:pt x="0" y="149351"/>
                  </a:lnTo>
                  <a:lnTo>
                    <a:pt x="7179" y="188990"/>
                  </a:lnTo>
                  <a:lnTo>
                    <a:pt x="27460" y="224648"/>
                  </a:lnTo>
                  <a:lnTo>
                    <a:pt x="58959" y="254888"/>
                  </a:lnTo>
                  <a:lnTo>
                    <a:pt x="99793" y="278271"/>
                  </a:lnTo>
                  <a:lnTo>
                    <a:pt x="148078" y="293355"/>
                  </a:lnTo>
                  <a:lnTo>
                    <a:pt x="201929" y="298703"/>
                  </a:lnTo>
                  <a:lnTo>
                    <a:pt x="255837" y="293355"/>
                  </a:lnTo>
                  <a:lnTo>
                    <a:pt x="304263" y="278271"/>
                  </a:lnTo>
                  <a:lnTo>
                    <a:pt x="345281" y="254888"/>
                  </a:lnTo>
                  <a:lnTo>
                    <a:pt x="376964" y="224648"/>
                  </a:lnTo>
                  <a:lnTo>
                    <a:pt x="397386" y="188990"/>
                  </a:lnTo>
                  <a:lnTo>
                    <a:pt x="404622" y="149351"/>
                  </a:lnTo>
                  <a:close/>
                </a:path>
              </a:pathLst>
            </a:custGeom>
            <a:ln w="19050">
              <a:solidFill>
                <a:srgbClr val="0000FF"/>
              </a:solidFill>
            </a:ln>
          </p:spPr>
          <p:txBody>
            <a:bodyPr wrap="square" lIns="0" tIns="0" rIns="0" bIns="0" rtlCol="0"/>
            <a:lstStyle/>
            <a:p>
              <a:endParaRPr/>
            </a:p>
          </p:txBody>
        </p:sp>
        <p:sp>
          <p:nvSpPr>
            <p:cNvPr id="16" name="object 16"/>
            <p:cNvSpPr/>
            <p:nvPr/>
          </p:nvSpPr>
          <p:spPr>
            <a:xfrm>
              <a:off x="5605525" y="3171697"/>
              <a:ext cx="260985" cy="0"/>
            </a:xfrm>
            <a:custGeom>
              <a:avLst/>
              <a:gdLst/>
              <a:ahLst/>
              <a:cxnLst/>
              <a:rect l="l" t="t" r="r" b="b"/>
              <a:pathLst>
                <a:path w="260985">
                  <a:moveTo>
                    <a:pt x="0" y="0"/>
                  </a:moveTo>
                  <a:lnTo>
                    <a:pt x="260603" y="0"/>
                  </a:lnTo>
                </a:path>
              </a:pathLst>
            </a:custGeom>
            <a:ln w="19050">
              <a:solidFill>
                <a:srgbClr val="0000FF"/>
              </a:solidFill>
            </a:ln>
          </p:spPr>
          <p:txBody>
            <a:bodyPr wrap="square" lIns="0" tIns="0" rIns="0" bIns="0" rtlCol="0"/>
            <a:lstStyle/>
            <a:p>
              <a:endParaRPr/>
            </a:p>
          </p:txBody>
        </p:sp>
        <p:pic>
          <p:nvPicPr>
            <p:cNvPr id="17" name="object 17"/>
            <p:cNvPicPr/>
            <p:nvPr/>
          </p:nvPicPr>
          <p:blipFill>
            <a:blip r:embed="rId4" cstate="print"/>
            <a:stretch>
              <a:fillRect/>
            </a:stretch>
          </p:blipFill>
          <p:spPr>
            <a:xfrm>
              <a:off x="4710175" y="3819398"/>
              <a:ext cx="161544" cy="208025"/>
            </a:xfrm>
            <a:prstGeom prst="rect">
              <a:avLst/>
            </a:prstGeom>
          </p:spPr>
        </p:pic>
        <p:pic>
          <p:nvPicPr>
            <p:cNvPr id="18" name="object 18"/>
            <p:cNvPicPr/>
            <p:nvPr/>
          </p:nvPicPr>
          <p:blipFill>
            <a:blip r:embed="rId5" cstate="print"/>
            <a:stretch>
              <a:fillRect/>
            </a:stretch>
          </p:blipFill>
          <p:spPr>
            <a:xfrm>
              <a:off x="4707127" y="3419347"/>
              <a:ext cx="161544" cy="206501"/>
            </a:xfrm>
            <a:prstGeom prst="rect">
              <a:avLst/>
            </a:prstGeom>
          </p:spPr>
        </p:pic>
        <p:sp>
          <p:nvSpPr>
            <p:cNvPr id="19" name="object 19"/>
            <p:cNvSpPr/>
            <p:nvPr/>
          </p:nvSpPr>
          <p:spPr>
            <a:xfrm>
              <a:off x="4714747" y="3170173"/>
              <a:ext cx="4036060" cy="1355725"/>
            </a:xfrm>
            <a:custGeom>
              <a:avLst/>
              <a:gdLst/>
              <a:ahLst/>
              <a:cxnLst/>
              <a:rect l="l" t="t" r="r" b="b"/>
              <a:pathLst>
                <a:path w="4036059" h="1355725">
                  <a:moveTo>
                    <a:pt x="1339596" y="537972"/>
                  </a:moveTo>
                  <a:lnTo>
                    <a:pt x="1339596" y="377951"/>
                  </a:lnTo>
                </a:path>
                <a:path w="4036059" h="1355725">
                  <a:moveTo>
                    <a:pt x="1396746" y="377951"/>
                  </a:moveTo>
                  <a:lnTo>
                    <a:pt x="1280922" y="377951"/>
                  </a:lnTo>
                </a:path>
                <a:path w="4036059" h="1355725">
                  <a:moveTo>
                    <a:pt x="1425702" y="331470"/>
                  </a:moveTo>
                  <a:lnTo>
                    <a:pt x="1339596" y="195072"/>
                  </a:lnTo>
                </a:path>
                <a:path w="4036059" h="1355725">
                  <a:moveTo>
                    <a:pt x="1339596" y="217170"/>
                  </a:moveTo>
                  <a:lnTo>
                    <a:pt x="1339596" y="102870"/>
                  </a:lnTo>
                </a:path>
                <a:path w="4036059" h="1355725">
                  <a:moveTo>
                    <a:pt x="768096" y="102870"/>
                  </a:moveTo>
                  <a:lnTo>
                    <a:pt x="1344929" y="102870"/>
                  </a:lnTo>
                </a:path>
                <a:path w="4036059" h="1355725">
                  <a:moveTo>
                    <a:pt x="0" y="553974"/>
                  </a:moveTo>
                  <a:lnTo>
                    <a:pt x="4035552" y="553974"/>
                  </a:lnTo>
                </a:path>
                <a:path w="4036059" h="1355725">
                  <a:moveTo>
                    <a:pt x="0" y="905256"/>
                  </a:moveTo>
                  <a:lnTo>
                    <a:pt x="4035552" y="905255"/>
                  </a:lnTo>
                </a:path>
                <a:path w="4036059" h="1355725">
                  <a:moveTo>
                    <a:pt x="3009900" y="100584"/>
                  </a:moveTo>
                  <a:lnTo>
                    <a:pt x="3219450" y="112775"/>
                  </a:lnTo>
                </a:path>
                <a:path w="4036059" h="1355725">
                  <a:moveTo>
                    <a:pt x="3132581" y="204977"/>
                  </a:moveTo>
                  <a:lnTo>
                    <a:pt x="3134868" y="0"/>
                  </a:lnTo>
                </a:path>
                <a:path w="4036059" h="1355725">
                  <a:moveTo>
                    <a:pt x="3630929" y="118872"/>
                  </a:moveTo>
                  <a:lnTo>
                    <a:pt x="3425952" y="116586"/>
                  </a:lnTo>
                </a:path>
                <a:path w="4036059" h="1355725">
                  <a:moveTo>
                    <a:pt x="3397757" y="48767"/>
                  </a:moveTo>
                  <a:lnTo>
                    <a:pt x="3220974" y="115062"/>
                  </a:lnTo>
                </a:path>
                <a:path w="4036059" h="1355725">
                  <a:moveTo>
                    <a:pt x="3515868" y="3048"/>
                  </a:moveTo>
                  <a:lnTo>
                    <a:pt x="3513581" y="208025"/>
                  </a:lnTo>
                </a:path>
                <a:path w="4036059" h="1355725">
                  <a:moveTo>
                    <a:pt x="3521202" y="204215"/>
                  </a:moveTo>
                  <a:lnTo>
                    <a:pt x="3137154" y="201167"/>
                  </a:lnTo>
                </a:path>
                <a:path w="4036059" h="1355725">
                  <a:moveTo>
                    <a:pt x="3137154" y="762"/>
                  </a:moveTo>
                  <a:lnTo>
                    <a:pt x="3521202" y="5334"/>
                  </a:lnTo>
                </a:path>
                <a:path w="4036059" h="1355725">
                  <a:moveTo>
                    <a:pt x="3646931" y="537972"/>
                  </a:moveTo>
                  <a:lnTo>
                    <a:pt x="3646931" y="377951"/>
                  </a:lnTo>
                </a:path>
                <a:path w="4036059" h="1355725">
                  <a:moveTo>
                    <a:pt x="3704081" y="377951"/>
                  </a:moveTo>
                  <a:lnTo>
                    <a:pt x="3587496" y="377951"/>
                  </a:lnTo>
                </a:path>
                <a:path w="4036059" h="1355725">
                  <a:moveTo>
                    <a:pt x="3732276" y="331470"/>
                  </a:moveTo>
                  <a:lnTo>
                    <a:pt x="3646931" y="195072"/>
                  </a:lnTo>
                </a:path>
                <a:path w="4036059" h="1355725">
                  <a:moveTo>
                    <a:pt x="3646931" y="217170"/>
                  </a:moveTo>
                  <a:lnTo>
                    <a:pt x="3646931" y="102870"/>
                  </a:lnTo>
                </a:path>
                <a:path w="4036059" h="1355725">
                  <a:moveTo>
                    <a:pt x="3005328" y="537972"/>
                  </a:moveTo>
                  <a:lnTo>
                    <a:pt x="3005328" y="377951"/>
                  </a:lnTo>
                </a:path>
                <a:path w="4036059" h="1355725">
                  <a:moveTo>
                    <a:pt x="3062478" y="377951"/>
                  </a:moveTo>
                  <a:lnTo>
                    <a:pt x="2946654" y="377951"/>
                  </a:lnTo>
                </a:path>
                <a:path w="4036059" h="1355725">
                  <a:moveTo>
                    <a:pt x="3090672" y="331470"/>
                  </a:moveTo>
                  <a:lnTo>
                    <a:pt x="3005328" y="195072"/>
                  </a:lnTo>
                </a:path>
                <a:path w="4036059" h="1355725">
                  <a:moveTo>
                    <a:pt x="3005328" y="217170"/>
                  </a:moveTo>
                  <a:lnTo>
                    <a:pt x="3005328" y="102870"/>
                  </a:lnTo>
                </a:path>
                <a:path w="4036059" h="1355725">
                  <a:moveTo>
                    <a:pt x="3651504" y="553974"/>
                  </a:moveTo>
                  <a:lnTo>
                    <a:pt x="3651504" y="905255"/>
                  </a:lnTo>
                </a:path>
                <a:path w="4036059" h="1355725">
                  <a:moveTo>
                    <a:pt x="2686050" y="905255"/>
                  </a:moveTo>
                  <a:lnTo>
                    <a:pt x="2686050" y="1065276"/>
                  </a:lnTo>
                </a:path>
                <a:path w="4036059" h="1355725">
                  <a:moveTo>
                    <a:pt x="2743200" y="1065276"/>
                  </a:moveTo>
                  <a:lnTo>
                    <a:pt x="2627376" y="1065276"/>
                  </a:lnTo>
                </a:path>
                <a:path w="4036059" h="1355725">
                  <a:moveTo>
                    <a:pt x="2772155" y="1110996"/>
                  </a:moveTo>
                  <a:lnTo>
                    <a:pt x="2686050" y="1248155"/>
                  </a:lnTo>
                </a:path>
                <a:path w="4036059" h="1355725">
                  <a:moveTo>
                    <a:pt x="2686050" y="1225296"/>
                  </a:moveTo>
                  <a:lnTo>
                    <a:pt x="2686050" y="1339596"/>
                  </a:lnTo>
                </a:path>
                <a:path w="4036059" h="1355725">
                  <a:moveTo>
                    <a:pt x="2044446" y="905255"/>
                  </a:moveTo>
                  <a:lnTo>
                    <a:pt x="2044446" y="1065276"/>
                  </a:lnTo>
                </a:path>
                <a:path w="4036059" h="1355725">
                  <a:moveTo>
                    <a:pt x="2101596" y="1065276"/>
                  </a:moveTo>
                  <a:lnTo>
                    <a:pt x="1985772" y="1065276"/>
                  </a:lnTo>
                </a:path>
                <a:path w="4036059" h="1355725">
                  <a:moveTo>
                    <a:pt x="2130552" y="1110996"/>
                  </a:moveTo>
                  <a:lnTo>
                    <a:pt x="2044446" y="1248155"/>
                  </a:lnTo>
                </a:path>
                <a:path w="4036059" h="1355725">
                  <a:moveTo>
                    <a:pt x="2044446" y="1225296"/>
                  </a:moveTo>
                  <a:lnTo>
                    <a:pt x="2044446" y="1339596"/>
                  </a:lnTo>
                </a:path>
                <a:path w="4036059" h="1355725">
                  <a:moveTo>
                    <a:pt x="2049779" y="1355598"/>
                  </a:moveTo>
                  <a:lnTo>
                    <a:pt x="2690622" y="1355598"/>
                  </a:lnTo>
                </a:path>
                <a:path w="4036059" h="1355725">
                  <a:moveTo>
                    <a:pt x="1021079" y="905255"/>
                  </a:moveTo>
                  <a:lnTo>
                    <a:pt x="1021079" y="1065276"/>
                  </a:lnTo>
                </a:path>
                <a:path w="4036059" h="1355725">
                  <a:moveTo>
                    <a:pt x="1078229" y="1065276"/>
                  </a:moveTo>
                  <a:lnTo>
                    <a:pt x="962405" y="1065276"/>
                  </a:lnTo>
                </a:path>
                <a:path w="4036059" h="1355725">
                  <a:moveTo>
                    <a:pt x="1106424" y="1110996"/>
                  </a:moveTo>
                  <a:lnTo>
                    <a:pt x="1021079" y="1248155"/>
                  </a:lnTo>
                </a:path>
                <a:path w="4036059" h="1355725">
                  <a:moveTo>
                    <a:pt x="1021079" y="1225296"/>
                  </a:moveTo>
                  <a:lnTo>
                    <a:pt x="1021079" y="1339596"/>
                  </a:lnTo>
                </a:path>
                <a:path w="4036059" h="1355725">
                  <a:moveTo>
                    <a:pt x="379475" y="905256"/>
                  </a:moveTo>
                  <a:lnTo>
                    <a:pt x="379475" y="1065276"/>
                  </a:lnTo>
                </a:path>
                <a:path w="4036059" h="1355725">
                  <a:moveTo>
                    <a:pt x="436625" y="1065276"/>
                  </a:moveTo>
                  <a:lnTo>
                    <a:pt x="320801" y="1065276"/>
                  </a:lnTo>
                </a:path>
                <a:path w="4036059" h="1355725">
                  <a:moveTo>
                    <a:pt x="465581" y="1110996"/>
                  </a:moveTo>
                  <a:lnTo>
                    <a:pt x="379475" y="1248156"/>
                  </a:lnTo>
                </a:path>
                <a:path w="4036059" h="1355725">
                  <a:moveTo>
                    <a:pt x="379475" y="1225296"/>
                  </a:moveTo>
                  <a:lnTo>
                    <a:pt x="379475" y="1339596"/>
                  </a:lnTo>
                </a:path>
                <a:path w="4036059" h="1355725">
                  <a:moveTo>
                    <a:pt x="384048" y="1355598"/>
                  </a:moveTo>
                  <a:lnTo>
                    <a:pt x="1025651" y="1355598"/>
                  </a:lnTo>
                </a:path>
                <a:path w="4036059" h="1355725">
                  <a:moveTo>
                    <a:pt x="2049779" y="553974"/>
                  </a:moveTo>
                  <a:lnTo>
                    <a:pt x="2049779" y="905255"/>
                  </a:lnTo>
                </a:path>
                <a:path w="4036059" h="1355725">
                  <a:moveTo>
                    <a:pt x="384048" y="553974"/>
                  </a:moveTo>
                  <a:lnTo>
                    <a:pt x="384048" y="905256"/>
                  </a:lnTo>
                </a:path>
              </a:pathLst>
            </a:custGeom>
            <a:ln w="19050">
              <a:solidFill>
                <a:srgbClr val="0000FF"/>
              </a:solidFill>
            </a:ln>
          </p:spPr>
          <p:txBody>
            <a:bodyPr wrap="square" lIns="0" tIns="0" rIns="0" bIns="0" rtlCol="0"/>
            <a:lstStyle/>
            <a:p>
              <a:endParaRPr/>
            </a:p>
          </p:txBody>
        </p:sp>
      </p:grpSp>
      <p:sp>
        <p:nvSpPr>
          <p:cNvPr id="20" name="Rectángulo 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74895" y="655649"/>
            <a:ext cx="13339782" cy="505267"/>
          </a:xfrm>
          <a:prstGeom prst="rect">
            <a:avLst/>
          </a:prstGeom>
        </p:spPr>
        <p:txBody>
          <a:bodyPr vert="horz" wrap="square" lIns="0" tIns="12700" rIns="0" bIns="0" rtlCol="0">
            <a:spAutoFit/>
          </a:bodyPr>
          <a:lstStyle/>
          <a:p>
            <a:pPr marL="12700">
              <a:spcBef>
                <a:spcPts val="100"/>
              </a:spcBef>
            </a:pPr>
            <a:r>
              <a:rPr sz="3200" b="1" spc="-5" dirty="0">
                <a:solidFill>
                  <a:srgbClr val="0101FF"/>
                </a:solidFill>
                <a:effectLst>
                  <a:outerShdw blurRad="38100" dist="38100" dir="2700000" algn="tl">
                    <a:srgbClr val="000000">
                      <a:alpha val="43137"/>
                    </a:srgbClr>
                  </a:outerShdw>
                </a:effectLst>
              </a:rPr>
              <a:t>DOBLE</a:t>
            </a:r>
            <a:r>
              <a:rPr sz="3200" b="1" spc="-2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BARRA</a:t>
            </a:r>
            <a:r>
              <a:rPr sz="3200" b="1" spc="-15"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CON</a:t>
            </a:r>
            <a:r>
              <a:rPr sz="3200" b="1" spc="-20" dirty="0">
                <a:solidFill>
                  <a:srgbClr val="0101FF"/>
                </a:solidFill>
                <a:effectLst>
                  <a:outerShdw blurRad="38100" dist="38100" dir="2700000" algn="tl">
                    <a:srgbClr val="000000">
                      <a:alpha val="43137"/>
                    </a:srgbClr>
                  </a:outerShdw>
                </a:effectLst>
              </a:rPr>
              <a:t> </a:t>
            </a:r>
            <a:r>
              <a:rPr sz="3200" b="1" spc="-5" dirty="0">
                <a:solidFill>
                  <a:srgbClr val="0101FF"/>
                </a:solidFill>
                <a:effectLst>
                  <a:outerShdw blurRad="38100" dist="38100" dir="2700000" algn="tl">
                    <a:srgbClr val="000000">
                      <a:alpha val="43137"/>
                    </a:srgbClr>
                  </a:outerShdw>
                </a:effectLst>
              </a:rPr>
              <a:t>UN</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INTERRUPTOR</a:t>
            </a:r>
            <a:r>
              <a:rPr sz="3200" b="1" spc="-20"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(OPERACIÓN</a:t>
            </a:r>
            <a:r>
              <a:rPr sz="3200" b="1" spc="-15" dirty="0">
                <a:solidFill>
                  <a:srgbClr val="0101FF"/>
                </a:solidFill>
                <a:effectLst>
                  <a:outerShdw blurRad="38100" dist="38100" dir="2700000" algn="tl">
                    <a:srgbClr val="000000">
                      <a:alpha val="43137"/>
                    </a:srgbClr>
                  </a:outerShdw>
                </a:effectLst>
              </a:rPr>
              <a:t> </a:t>
            </a:r>
            <a:r>
              <a:rPr sz="3200" b="1" dirty="0">
                <a:solidFill>
                  <a:srgbClr val="0101FF"/>
                </a:solidFill>
                <a:effectLst>
                  <a:outerShdw blurRad="38100" dist="38100" dir="2700000" algn="tl">
                    <a:srgbClr val="000000">
                      <a:alpha val="43137"/>
                    </a:srgbClr>
                  </a:outerShdw>
                </a:effectLst>
              </a:rPr>
              <a:t>NORMAL)</a:t>
            </a:r>
            <a:endParaRPr sz="3200" dirty="0">
              <a:effectLst>
                <a:outerShdw blurRad="38100" dist="38100" dir="2700000" algn="tl">
                  <a:srgbClr val="000000">
                    <a:alpha val="43137"/>
                  </a:srgbClr>
                </a:outerShdw>
              </a:effectLst>
            </a:endParaRPr>
          </a:p>
        </p:txBody>
      </p:sp>
      <p:sp>
        <p:nvSpPr>
          <p:cNvPr id="275" name="Rectángulo 27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74" name="Imagen 273"/>
          <p:cNvPicPr>
            <a:picLocks noChangeAspect="1"/>
          </p:cNvPicPr>
          <p:nvPr/>
        </p:nvPicPr>
        <p:blipFill>
          <a:blip r:embed="rId2"/>
          <a:stretch>
            <a:fillRect/>
          </a:stretch>
        </p:blipFill>
        <p:spPr>
          <a:xfrm>
            <a:off x="2159000" y="1664165"/>
            <a:ext cx="13716000" cy="7286058"/>
          </a:xfrm>
          <a:prstGeom prst="rect">
            <a:avLst/>
          </a:prstGeom>
        </p:spPr>
      </p:pic>
    </p:spTree>
  </p:cSld>
  <p:clrMapOvr>
    <a:masterClrMapping/>
  </p:clrMapOvr>
  <p:transition>
    <p:blind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749300" y="3749268"/>
            <a:ext cx="8610600" cy="5902732"/>
            <a:chOff x="4531105" y="1965451"/>
            <a:chExt cx="4238625" cy="4194175"/>
          </a:xfrm>
        </p:grpSpPr>
        <p:pic>
          <p:nvPicPr>
            <p:cNvPr id="4" name="object 4"/>
            <p:cNvPicPr/>
            <p:nvPr/>
          </p:nvPicPr>
          <p:blipFill>
            <a:blip r:embed="rId2" cstate="print"/>
            <a:stretch>
              <a:fillRect/>
            </a:stretch>
          </p:blipFill>
          <p:spPr>
            <a:xfrm>
              <a:off x="4531105" y="2016505"/>
              <a:ext cx="4238244" cy="1562100"/>
            </a:xfrm>
            <a:prstGeom prst="rect">
              <a:avLst/>
            </a:prstGeom>
          </p:spPr>
        </p:pic>
        <p:pic>
          <p:nvPicPr>
            <p:cNvPr id="5" name="object 5"/>
            <p:cNvPicPr/>
            <p:nvPr/>
          </p:nvPicPr>
          <p:blipFill>
            <a:blip r:embed="rId2" cstate="print"/>
            <a:stretch>
              <a:fillRect/>
            </a:stretch>
          </p:blipFill>
          <p:spPr>
            <a:xfrm>
              <a:off x="4531105" y="3578605"/>
              <a:ext cx="4238244" cy="1562861"/>
            </a:xfrm>
            <a:prstGeom prst="rect">
              <a:avLst/>
            </a:prstGeom>
          </p:spPr>
        </p:pic>
        <p:pic>
          <p:nvPicPr>
            <p:cNvPr id="6" name="object 6"/>
            <p:cNvPicPr/>
            <p:nvPr/>
          </p:nvPicPr>
          <p:blipFill>
            <a:blip r:embed="rId3" cstate="print"/>
            <a:stretch>
              <a:fillRect/>
            </a:stretch>
          </p:blipFill>
          <p:spPr>
            <a:xfrm>
              <a:off x="4531105" y="5141467"/>
              <a:ext cx="4238244" cy="1010411"/>
            </a:xfrm>
            <a:prstGeom prst="rect">
              <a:avLst/>
            </a:prstGeom>
          </p:spPr>
        </p:pic>
        <p:sp>
          <p:nvSpPr>
            <p:cNvPr id="7" name="object 7"/>
            <p:cNvSpPr/>
            <p:nvPr/>
          </p:nvSpPr>
          <p:spPr>
            <a:xfrm>
              <a:off x="5327395" y="2149093"/>
              <a:ext cx="2354580" cy="2773680"/>
            </a:xfrm>
            <a:custGeom>
              <a:avLst/>
              <a:gdLst/>
              <a:ahLst/>
              <a:cxnLst/>
              <a:rect l="l" t="t" r="r" b="b"/>
              <a:pathLst>
                <a:path w="2354579" h="2773679">
                  <a:moveTo>
                    <a:pt x="182879" y="1176527"/>
                  </a:moveTo>
                  <a:lnTo>
                    <a:pt x="182879" y="1365503"/>
                  </a:lnTo>
                </a:path>
                <a:path w="2354579" h="2773679">
                  <a:moveTo>
                    <a:pt x="109727" y="1365503"/>
                  </a:moveTo>
                  <a:lnTo>
                    <a:pt x="256031" y="1365503"/>
                  </a:lnTo>
                </a:path>
                <a:path w="2354579" h="2773679">
                  <a:moveTo>
                    <a:pt x="73151" y="1392936"/>
                  </a:moveTo>
                  <a:lnTo>
                    <a:pt x="182879" y="1554479"/>
                  </a:lnTo>
                </a:path>
                <a:path w="2354579" h="2773679">
                  <a:moveTo>
                    <a:pt x="182879" y="1554479"/>
                  </a:moveTo>
                  <a:lnTo>
                    <a:pt x="182879" y="1689353"/>
                  </a:lnTo>
                </a:path>
                <a:path w="2354579" h="2773679">
                  <a:moveTo>
                    <a:pt x="182879" y="2040635"/>
                  </a:moveTo>
                  <a:lnTo>
                    <a:pt x="182879" y="2175509"/>
                  </a:lnTo>
                </a:path>
                <a:path w="2354579" h="2773679">
                  <a:moveTo>
                    <a:pt x="329183" y="2121407"/>
                  </a:moveTo>
                  <a:lnTo>
                    <a:pt x="0" y="2121408"/>
                  </a:lnTo>
                </a:path>
                <a:path w="2354579" h="2773679">
                  <a:moveTo>
                    <a:pt x="182879" y="1662683"/>
                  </a:moveTo>
                  <a:lnTo>
                    <a:pt x="182879" y="1851659"/>
                  </a:lnTo>
                </a:path>
                <a:path w="2354579" h="2773679">
                  <a:moveTo>
                    <a:pt x="73151" y="1878330"/>
                  </a:moveTo>
                  <a:lnTo>
                    <a:pt x="182879" y="2040635"/>
                  </a:lnTo>
                </a:path>
                <a:path w="2354579" h="2773679">
                  <a:moveTo>
                    <a:pt x="0" y="1770126"/>
                  </a:moveTo>
                  <a:lnTo>
                    <a:pt x="329183" y="1770126"/>
                  </a:lnTo>
                </a:path>
                <a:path w="2354579" h="2773679">
                  <a:moveTo>
                    <a:pt x="329183" y="1770126"/>
                  </a:moveTo>
                  <a:lnTo>
                    <a:pt x="329183" y="2121407"/>
                  </a:lnTo>
                </a:path>
                <a:path w="2354579" h="2773679">
                  <a:moveTo>
                    <a:pt x="0" y="2121408"/>
                  </a:moveTo>
                  <a:lnTo>
                    <a:pt x="0" y="1770126"/>
                  </a:lnTo>
                </a:path>
                <a:path w="2354579" h="2773679">
                  <a:moveTo>
                    <a:pt x="182879" y="2148078"/>
                  </a:moveTo>
                  <a:lnTo>
                    <a:pt x="182879" y="2337054"/>
                  </a:lnTo>
                </a:path>
                <a:path w="2354579" h="2773679">
                  <a:moveTo>
                    <a:pt x="109727" y="2337054"/>
                  </a:moveTo>
                  <a:lnTo>
                    <a:pt x="256031" y="2337054"/>
                  </a:lnTo>
                </a:path>
                <a:path w="2354579" h="2773679">
                  <a:moveTo>
                    <a:pt x="73151" y="2364486"/>
                  </a:moveTo>
                  <a:lnTo>
                    <a:pt x="182879" y="2524505"/>
                  </a:lnTo>
                </a:path>
                <a:path w="2354579" h="2773679">
                  <a:moveTo>
                    <a:pt x="182879" y="2524505"/>
                  </a:moveTo>
                  <a:lnTo>
                    <a:pt x="182879" y="2659379"/>
                  </a:lnTo>
                </a:path>
                <a:path w="2354579" h="2773679">
                  <a:moveTo>
                    <a:pt x="2193798" y="1191005"/>
                  </a:moveTo>
                  <a:lnTo>
                    <a:pt x="1935479" y="1191005"/>
                  </a:lnTo>
                </a:path>
                <a:path w="2354579" h="2773679">
                  <a:moveTo>
                    <a:pt x="1937003" y="1138427"/>
                  </a:moveTo>
                  <a:lnTo>
                    <a:pt x="1937003" y="1243583"/>
                  </a:lnTo>
                </a:path>
                <a:path w="2354579" h="2773679">
                  <a:moveTo>
                    <a:pt x="1897379" y="1111757"/>
                  </a:moveTo>
                  <a:lnTo>
                    <a:pt x="1676400" y="1191005"/>
                  </a:lnTo>
                </a:path>
                <a:path w="2354579" h="2773679">
                  <a:moveTo>
                    <a:pt x="1676400" y="1191005"/>
                  </a:moveTo>
                  <a:lnTo>
                    <a:pt x="1491233" y="1191005"/>
                  </a:lnTo>
                </a:path>
                <a:path w="2354579" h="2773679">
                  <a:moveTo>
                    <a:pt x="1009650" y="1191005"/>
                  </a:moveTo>
                  <a:lnTo>
                    <a:pt x="824483" y="1191005"/>
                  </a:lnTo>
                </a:path>
                <a:path w="2354579" h="2773679">
                  <a:moveTo>
                    <a:pt x="900683" y="1297685"/>
                  </a:moveTo>
                  <a:lnTo>
                    <a:pt x="900683" y="1057655"/>
                  </a:lnTo>
                </a:path>
                <a:path w="2354579" h="2773679">
                  <a:moveTo>
                    <a:pt x="1527048" y="1191005"/>
                  </a:moveTo>
                  <a:lnTo>
                    <a:pt x="1268729" y="1191005"/>
                  </a:lnTo>
                </a:path>
                <a:path w="2354579" h="2773679">
                  <a:moveTo>
                    <a:pt x="1230629" y="1111757"/>
                  </a:moveTo>
                  <a:lnTo>
                    <a:pt x="1009650" y="1191005"/>
                  </a:lnTo>
                </a:path>
                <a:path w="2354579" h="2773679">
                  <a:moveTo>
                    <a:pt x="1381505" y="1057655"/>
                  </a:moveTo>
                  <a:lnTo>
                    <a:pt x="1381505" y="1297685"/>
                  </a:lnTo>
                </a:path>
                <a:path w="2354579" h="2773679">
                  <a:moveTo>
                    <a:pt x="1379981" y="1297685"/>
                  </a:moveTo>
                  <a:lnTo>
                    <a:pt x="898398" y="1297685"/>
                  </a:lnTo>
                </a:path>
                <a:path w="2354579" h="2773679">
                  <a:moveTo>
                    <a:pt x="898398" y="1057655"/>
                  </a:moveTo>
                  <a:lnTo>
                    <a:pt x="1379981" y="1057655"/>
                  </a:lnTo>
                </a:path>
                <a:path w="2354579" h="2773679">
                  <a:moveTo>
                    <a:pt x="860298" y="1191005"/>
                  </a:moveTo>
                  <a:lnTo>
                    <a:pt x="601979" y="1191005"/>
                  </a:lnTo>
                </a:path>
                <a:path w="2354579" h="2773679">
                  <a:moveTo>
                    <a:pt x="603503" y="1138427"/>
                  </a:moveTo>
                  <a:lnTo>
                    <a:pt x="603503" y="1243583"/>
                  </a:lnTo>
                </a:path>
                <a:path w="2354579" h="2773679">
                  <a:moveTo>
                    <a:pt x="566927" y="1111757"/>
                  </a:moveTo>
                  <a:lnTo>
                    <a:pt x="344424" y="1191005"/>
                  </a:lnTo>
                </a:path>
                <a:path w="2354579" h="2773679">
                  <a:moveTo>
                    <a:pt x="344424" y="1191005"/>
                  </a:moveTo>
                  <a:lnTo>
                    <a:pt x="160781" y="1191005"/>
                  </a:lnTo>
                </a:path>
                <a:path w="2354579" h="2773679">
                  <a:moveTo>
                    <a:pt x="2193798" y="2665476"/>
                  </a:moveTo>
                  <a:lnTo>
                    <a:pt x="1935479" y="2665476"/>
                  </a:lnTo>
                </a:path>
                <a:path w="2354579" h="2773679">
                  <a:moveTo>
                    <a:pt x="1937003" y="2613659"/>
                  </a:moveTo>
                  <a:lnTo>
                    <a:pt x="1937003" y="2719578"/>
                  </a:lnTo>
                </a:path>
                <a:path w="2354579" h="2773679">
                  <a:moveTo>
                    <a:pt x="1897379" y="2586228"/>
                  </a:moveTo>
                  <a:lnTo>
                    <a:pt x="1676400" y="2665476"/>
                  </a:lnTo>
                </a:path>
                <a:path w="2354579" h="2773679">
                  <a:moveTo>
                    <a:pt x="1676400" y="2665476"/>
                  </a:moveTo>
                  <a:lnTo>
                    <a:pt x="1491233" y="2665476"/>
                  </a:lnTo>
                </a:path>
                <a:path w="2354579" h="2773679">
                  <a:moveTo>
                    <a:pt x="1009650" y="2665476"/>
                  </a:moveTo>
                  <a:lnTo>
                    <a:pt x="824483" y="2665476"/>
                  </a:lnTo>
                </a:path>
                <a:path w="2354579" h="2773679">
                  <a:moveTo>
                    <a:pt x="900683" y="2773679"/>
                  </a:moveTo>
                  <a:lnTo>
                    <a:pt x="900683" y="2532126"/>
                  </a:lnTo>
                </a:path>
                <a:path w="2354579" h="2773679">
                  <a:moveTo>
                    <a:pt x="1527048" y="2665476"/>
                  </a:moveTo>
                  <a:lnTo>
                    <a:pt x="1268729" y="2665476"/>
                  </a:lnTo>
                </a:path>
                <a:path w="2354579" h="2773679">
                  <a:moveTo>
                    <a:pt x="1230629" y="2586228"/>
                  </a:moveTo>
                  <a:lnTo>
                    <a:pt x="1009650" y="2665476"/>
                  </a:lnTo>
                </a:path>
                <a:path w="2354579" h="2773679">
                  <a:moveTo>
                    <a:pt x="1381505" y="2532126"/>
                  </a:moveTo>
                  <a:lnTo>
                    <a:pt x="1381505" y="2773679"/>
                  </a:lnTo>
                </a:path>
                <a:path w="2354579" h="2773679">
                  <a:moveTo>
                    <a:pt x="1379981" y="2773679"/>
                  </a:moveTo>
                  <a:lnTo>
                    <a:pt x="898398" y="2773679"/>
                  </a:lnTo>
                </a:path>
                <a:path w="2354579" h="2773679">
                  <a:moveTo>
                    <a:pt x="898398" y="2532126"/>
                  </a:moveTo>
                  <a:lnTo>
                    <a:pt x="1379981" y="2532126"/>
                  </a:lnTo>
                </a:path>
                <a:path w="2354579" h="2773679">
                  <a:moveTo>
                    <a:pt x="860298" y="2665476"/>
                  </a:moveTo>
                  <a:lnTo>
                    <a:pt x="601979" y="2665476"/>
                  </a:lnTo>
                </a:path>
                <a:path w="2354579" h="2773679">
                  <a:moveTo>
                    <a:pt x="603503" y="2613659"/>
                  </a:moveTo>
                  <a:lnTo>
                    <a:pt x="603503" y="2719578"/>
                  </a:lnTo>
                </a:path>
                <a:path w="2354579" h="2773679">
                  <a:moveTo>
                    <a:pt x="566927" y="2586228"/>
                  </a:moveTo>
                  <a:lnTo>
                    <a:pt x="344424" y="2665476"/>
                  </a:lnTo>
                </a:path>
                <a:path w="2354579" h="2773679">
                  <a:moveTo>
                    <a:pt x="344424" y="2665476"/>
                  </a:moveTo>
                  <a:lnTo>
                    <a:pt x="160781" y="2665476"/>
                  </a:lnTo>
                </a:path>
                <a:path w="2354579" h="2773679">
                  <a:moveTo>
                    <a:pt x="2206752" y="1176527"/>
                  </a:moveTo>
                  <a:lnTo>
                    <a:pt x="2206752" y="1365503"/>
                  </a:lnTo>
                </a:path>
                <a:path w="2354579" h="2773679">
                  <a:moveTo>
                    <a:pt x="2135124" y="1365503"/>
                  </a:moveTo>
                  <a:lnTo>
                    <a:pt x="2279904" y="1365503"/>
                  </a:lnTo>
                </a:path>
                <a:path w="2354579" h="2773679">
                  <a:moveTo>
                    <a:pt x="2098548" y="1392935"/>
                  </a:moveTo>
                  <a:lnTo>
                    <a:pt x="2206752" y="1554479"/>
                  </a:lnTo>
                </a:path>
                <a:path w="2354579" h="2773679">
                  <a:moveTo>
                    <a:pt x="2206752" y="1554479"/>
                  </a:moveTo>
                  <a:lnTo>
                    <a:pt x="2206752" y="1689353"/>
                  </a:lnTo>
                </a:path>
                <a:path w="2354579" h="2773679">
                  <a:moveTo>
                    <a:pt x="2208276" y="2040635"/>
                  </a:moveTo>
                  <a:lnTo>
                    <a:pt x="2208276" y="2175509"/>
                  </a:lnTo>
                </a:path>
                <a:path w="2354579" h="2773679">
                  <a:moveTo>
                    <a:pt x="2354579" y="2121407"/>
                  </a:moveTo>
                  <a:lnTo>
                    <a:pt x="2024633" y="2121407"/>
                  </a:lnTo>
                </a:path>
                <a:path w="2354579" h="2773679">
                  <a:moveTo>
                    <a:pt x="2208276" y="1662683"/>
                  </a:moveTo>
                  <a:lnTo>
                    <a:pt x="2208276" y="1851659"/>
                  </a:lnTo>
                </a:path>
                <a:path w="2354579" h="2773679">
                  <a:moveTo>
                    <a:pt x="2097024" y="1878329"/>
                  </a:moveTo>
                  <a:lnTo>
                    <a:pt x="2208276" y="2040635"/>
                  </a:lnTo>
                </a:path>
                <a:path w="2354579" h="2773679">
                  <a:moveTo>
                    <a:pt x="2024633" y="1770126"/>
                  </a:moveTo>
                  <a:lnTo>
                    <a:pt x="2354579" y="1770126"/>
                  </a:lnTo>
                </a:path>
                <a:path w="2354579" h="2773679">
                  <a:moveTo>
                    <a:pt x="2354579" y="1770126"/>
                  </a:moveTo>
                  <a:lnTo>
                    <a:pt x="2354579" y="2121407"/>
                  </a:lnTo>
                </a:path>
                <a:path w="2354579" h="2773679">
                  <a:moveTo>
                    <a:pt x="2024633" y="2121407"/>
                  </a:moveTo>
                  <a:lnTo>
                    <a:pt x="2024633" y="1770126"/>
                  </a:lnTo>
                </a:path>
                <a:path w="2354579" h="2773679">
                  <a:moveTo>
                    <a:pt x="2206752" y="2148078"/>
                  </a:moveTo>
                  <a:lnTo>
                    <a:pt x="2206752" y="2337054"/>
                  </a:lnTo>
                </a:path>
                <a:path w="2354579" h="2773679">
                  <a:moveTo>
                    <a:pt x="2135124" y="2337054"/>
                  </a:moveTo>
                  <a:lnTo>
                    <a:pt x="2279904" y="2337054"/>
                  </a:lnTo>
                </a:path>
                <a:path w="2354579" h="2773679">
                  <a:moveTo>
                    <a:pt x="2098548" y="2364485"/>
                  </a:moveTo>
                  <a:lnTo>
                    <a:pt x="2206752" y="2524505"/>
                  </a:lnTo>
                </a:path>
                <a:path w="2354579" h="2773679">
                  <a:moveTo>
                    <a:pt x="2206752" y="2524505"/>
                  </a:moveTo>
                  <a:lnTo>
                    <a:pt x="2206752" y="2659379"/>
                  </a:lnTo>
                </a:path>
                <a:path w="2354579" h="2773679">
                  <a:moveTo>
                    <a:pt x="171450" y="1240535"/>
                  </a:moveTo>
                  <a:lnTo>
                    <a:pt x="171450" y="941831"/>
                  </a:lnTo>
                </a:path>
                <a:path w="2354579" h="2773679">
                  <a:moveTo>
                    <a:pt x="106679" y="941831"/>
                  </a:moveTo>
                  <a:lnTo>
                    <a:pt x="236981" y="941831"/>
                  </a:lnTo>
                </a:path>
                <a:path w="2354579" h="2773679">
                  <a:moveTo>
                    <a:pt x="74675" y="900684"/>
                  </a:moveTo>
                  <a:lnTo>
                    <a:pt x="171450" y="644651"/>
                  </a:lnTo>
                </a:path>
                <a:path w="2354579" h="2773679">
                  <a:moveTo>
                    <a:pt x="171450" y="644651"/>
                  </a:moveTo>
                  <a:lnTo>
                    <a:pt x="171450" y="432054"/>
                  </a:lnTo>
                </a:path>
                <a:path w="2354579" h="2773679">
                  <a:moveTo>
                    <a:pt x="171450" y="518160"/>
                  </a:moveTo>
                  <a:lnTo>
                    <a:pt x="171450" y="0"/>
                  </a:lnTo>
                </a:path>
              </a:pathLst>
            </a:custGeom>
            <a:ln w="19050">
              <a:solidFill>
                <a:srgbClr val="0000FF"/>
              </a:solidFill>
            </a:ln>
          </p:spPr>
          <p:txBody>
            <a:bodyPr wrap="square" lIns="0" tIns="0" rIns="0" bIns="0" rtlCol="0"/>
            <a:lstStyle/>
            <a:p>
              <a:endParaRPr/>
            </a:p>
          </p:txBody>
        </p:sp>
        <p:sp>
          <p:nvSpPr>
            <p:cNvPr id="8" name="object 8"/>
            <p:cNvSpPr/>
            <p:nvPr/>
          </p:nvSpPr>
          <p:spPr>
            <a:xfrm>
              <a:off x="5437123" y="2027935"/>
              <a:ext cx="124460" cy="123825"/>
            </a:xfrm>
            <a:custGeom>
              <a:avLst/>
              <a:gdLst/>
              <a:ahLst/>
              <a:cxnLst/>
              <a:rect l="l" t="t" r="r" b="b"/>
              <a:pathLst>
                <a:path w="124460" h="123825">
                  <a:moveTo>
                    <a:pt x="124205" y="123444"/>
                  </a:moveTo>
                  <a:lnTo>
                    <a:pt x="62484" y="0"/>
                  </a:lnTo>
                  <a:lnTo>
                    <a:pt x="0" y="123444"/>
                  </a:lnTo>
                  <a:lnTo>
                    <a:pt x="124205" y="123444"/>
                  </a:lnTo>
                  <a:close/>
                </a:path>
              </a:pathLst>
            </a:custGeom>
            <a:solidFill>
              <a:srgbClr val="0000FF"/>
            </a:solidFill>
          </p:spPr>
          <p:txBody>
            <a:bodyPr wrap="square" lIns="0" tIns="0" rIns="0" bIns="0" rtlCol="0"/>
            <a:lstStyle/>
            <a:p>
              <a:endParaRPr/>
            </a:p>
          </p:txBody>
        </p:sp>
        <p:sp>
          <p:nvSpPr>
            <p:cNvPr id="9" name="object 9"/>
            <p:cNvSpPr/>
            <p:nvPr/>
          </p:nvSpPr>
          <p:spPr>
            <a:xfrm>
              <a:off x="7424420" y="2087371"/>
              <a:ext cx="256540" cy="1357630"/>
            </a:xfrm>
            <a:custGeom>
              <a:avLst/>
              <a:gdLst/>
              <a:ahLst/>
              <a:cxnLst/>
              <a:rect l="l" t="t" r="r" b="b"/>
              <a:pathLst>
                <a:path w="256540" h="1357629">
                  <a:moveTo>
                    <a:pt x="103631" y="1357121"/>
                  </a:moveTo>
                  <a:lnTo>
                    <a:pt x="103631" y="1033271"/>
                  </a:lnTo>
                </a:path>
                <a:path w="256540" h="1357629">
                  <a:moveTo>
                    <a:pt x="204977" y="1033271"/>
                  </a:moveTo>
                  <a:lnTo>
                    <a:pt x="0" y="1033271"/>
                  </a:lnTo>
                </a:path>
                <a:path w="256540" h="1357629">
                  <a:moveTo>
                    <a:pt x="256031" y="987551"/>
                  </a:moveTo>
                  <a:lnTo>
                    <a:pt x="102107" y="711707"/>
                  </a:lnTo>
                </a:path>
                <a:path w="256540" h="1357629">
                  <a:moveTo>
                    <a:pt x="103631" y="711707"/>
                  </a:moveTo>
                  <a:lnTo>
                    <a:pt x="103631" y="479297"/>
                  </a:lnTo>
                </a:path>
                <a:path w="256540" h="1357629">
                  <a:moveTo>
                    <a:pt x="105155" y="571499"/>
                  </a:moveTo>
                  <a:lnTo>
                    <a:pt x="105155" y="0"/>
                  </a:lnTo>
                </a:path>
              </a:pathLst>
            </a:custGeom>
            <a:ln w="19050">
              <a:solidFill>
                <a:srgbClr val="0000FF"/>
              </a:solidFill>
            </a:ln>
          </p:spPr>
          <p:txBody>
            <a:bodyPr wrap="square" lIns="0" tIns="0" rIns="0" bIns="0" rtlCol="0"/>
            <a:lstStyle/>
            <a:p>
              <a:endParaRPr/>
            </a:p>
          </p:txBody>
        </p:sp>
        <p:sp>
          <p:nvSpPr>
            <p:cNvPr id="10" name="object 10"/>
            <p:cNvSpPr/>
            <p:nvPr/>
          </p:nvSpPr>
          <p:spPr>
            <a:xfrm>
              <a:off x="7467854" y="1965451"/>
              <a:ext cx="124460" cy="124460"/>
            </a:xfrm>
            <a:custGeom>
              <a:avLst/>
              <a:gdLst/>
              <a:ahLst/>
              <a:cxnLst/>
              <a:rect l="l" t="t" r="r" b="b"/>
              <a:pathLst>
                <a:path w="124459" h="124460">
                  <a:moveTo>
                    <a:pt x="124205" y="124205"/>
                  </a:moveTo>
                  <a:lnTo>
                    <a:pt x="61722" y="0"/>
                  </a:lnTo>
                  <a:lnTo>
                    <a:pt x="0" y="124205"/>
                  </a:lnTo>
                  <a:lnTo>
                    <a:pt x="124205" y="124205"/>
                  </a:lnTo>
                  <a:close/>
                </a:path>
              </a:pathLst>
            </a:custGeom>
            <a:solidFill>
              <a:srgbClr val="0000FF"/>
            </a:solidFill>
          </p:spPr>
          <p:txBody>
            <a:bodyPr wrap="square" lIns="0" tIns="0" rIns="0" bIns="0" rtlCol="0"/>
            <a:lstStyle/>
            <a:p>
              <a:endParaRPr/>
            </a:p>
          </p:txBody>
        </p:sp>
        <p:sp>
          <p:nvSpPr>
            <p:cNvPr id="11" name="object 11"/>
            <p:cNvSpPr/>
            <p:nvPr/>
          </p:nvSpPr>
          <p:spPr>
            <a:xfrm>
              <a:off x="7346695" y="4743703"/>
              <a:ext cx="243204" cy="1235710"/>
            </a:xfrm>
            <a:custGeom>
              <a:avLst/>
              <a:gdLst/>
              <a:ahLst/>
              <a:cxnLst/>
              <a:rect l="l" t="t" r="r" b="b"/>
              <a:pathLst>
                <a:path w="243204" h="1235710">
                  <a:moveTo>
                    <a:pt x="146303" y="0"/>
                  </a:moveTo>
                  <a:lnTo>
                    <a:pt x="146303" y="296418"/>
                  </a:lnTo>
                </a:path>
                <a:path w="243204" h="1235710">
                  <a:moveTo>
                    <a:pt x="49529" y="296418"/>
                  </a:moveTo>
                  <a:lnTo>
                    <a:pt x="243077" y="296418"/>
                  </a:lnTo>
                </a:path>
                <a:path w="243204" h="1235710">
                  <a:moveTo>
                    <a:pt x="0" y="337566"/>
                  </a:moveTo>
                  <a:lnTo>
                    <a:pt x="146303" y="593598"/>
                  </a:lnTo>
                </a:path>
                <a:path w="243204" h="1235710">
                  <a:moveTo>
                    <a:pt x="146303" y="593598"/>
                  </a:moveTo>
                  <a:lnTo>
                    <a:pt x="146303" y="804672"/>
                  </a:lnTo>
                </a:path>
                <a:path w="243204" h="1235710">
                  <a:moveTo>
                    <a:pt x="146303" y="720090"/>
                  </a:moveTo>
                  <a:lnTo>
                    <a:pt x="146303" y="1235202"/>
                  </a:lnTo>
                </a:path>
              </a:pathLst>
            </a:custGeom>
            <a:ln w="19050">
              <a:solidFill>
                <a:srgbClr val="0000FF"/>
              </a:solidFill>
            </a:ln>
          </p:spPr>
          <p:txBody>
            <a:bodyPr wrap="square" lIns="0" tIns="0" rIns="0" bIns="0" rtlCol="0"/>
            <a:lstStyle/>
            <a:p>
              <a:endParaRPr/>
            </a:p>
          </p:txBody>
        </p:sp>
        <p:sp>
          <p:nvSpPr>
            <p:cNvPr id="12" name="object 12"/>
            <p:cNvSpPr/>
            <p:nvPr/>
          </p:nvSpPr>
          <p:spPr>
            <a:xfrm>
              <a:off x="7431277" y="5977381"/>
              <a:ext cx="124460" cy="124460"/>
            </a:xfrm>
            <a:custGeom>
              <a:avLst/>
              <a:gdLst/>
              <a:ahLst/>
              <a:cxnLst/>
              <a:rect l="l" t="t" r="r" b="b"/>
              <a:pathLst>
                <a:path w="124459" h="124460">
                  <a:moveTo>
                    <a:pt x="124205" y="0"/>
                  </a:moveTo>
                  <a:lnTo>
                    <a:pt x="0" y="0"/>
                  </a:lnTo>
                  <a:lnTo>
                    <a:pt x="61722" y="124206"/>
                  </a:lnTo>
                  <a:lnTo>
                    <a:pt x="124205" y="0"/>
                  </a:lnTo>
                  <a:close/>
                </a:path>
              </a:pathLst>
            </a:custGeom>
            <a:solidFill>
              <a:srgbClr val="0000FF"/>
            </a:solidFill>
          </p:spPr>
          <p:txBody>
            <a:bodyPr wrap="square" lIns="0" tIns="0" rIns="0" bIns="0" rtlCol="0"/>
            <a:lstStyle/>
            <a:p>
              <a:endParaRPr/>
            </a:p>
          </p:txBody>
        </p:sp>
        <p:sp>
          <p:nvSpPr>
            <p:cNvPr id="13" name="object 13"/>
            <p:cNvSpPr/>
            <p:nvPr/>
          </p:nvSpPr>
          <p:spPr>
            <a:xfrm>
              <a:off x="5321300" y="4743703"/>
              <a:ext cx="243204" cy="1294130"/>
            </a:xfrm>
            <a:custGeom>
              <a:avLst/>
              <a:gdLst/>
              <a:ahLst/>
              <a:cxnLst/>
              <a:rect l="l" t="t" r="r" b="b"/>
              <a:pathLst>
                <a:path w="243204" h="1294129">
                  <a:moveTo>
                    <a:pt x="146303" y="0"/>
                  </a:moveTo>
                  <a:lnTo>
                    <a:pt x="146303" y="309372"/>
                  </a:lnTo>
                </a:path>
                <a:path w="243204" h="1294129">
                  <a:moveTo>
                    <a:pt x="49529" y="309372"/>
                  </a:moveTo>
                  <a:lnTo>
                    <a:pt x="243077" y="309372"/>
                  </a:lnTo>
                </a:path>
                <a:path w="243204" h="1294129">
                  <a:moveTo>
                    <a:pt x="0" y="353568"/>
                  </a:moveTo>
                  <a:lnTo>
                    <a:pt x="146303" y="618744"/>
                  </a:lnTo>
                </a:path>
                <a:path w="243204" h="1294129">
                  <a:moveTo>
                    <a:pt x="146303" y="618744"/>
                  </a:moveTo>
                  <a:lnTo>
                    <a:pt x="146304" y="839724"/>
                  </a:lnTo>
                </a:path>
                <a:path w="243204" h="1294129">
                  <a:moveTo>
                    <a:pt x="146304" y="750570"/>
                  </a:moveTo>
                  <a:lnTo>
                    <a:pt x="146304" y="1293876"/>
                  </a:lnTo>
                </a:path>
              </a:pathLst>
            </a:custGeom>
            <a:ln w="19050">
              <a:solidFill>
                <a:srgbClr val="0000FF"/>
              </a:solidFill>
            </a:ln>
          </p:spPr>
          <p:txBody>
            <a:bodyPr wrap="square" lIns="0" tIns="0" rIns="0" bIns="0" rtlCol="0"/>
            <a:lstStyle/>
            <a:p>
              <a:endParaRPr/>
            </a:p>
          </p:txBody>
        </p:sp>
        <p:sp>
          <p:nvSpPr>
            <p:cNvPr id="14" name="object 14"/>
            <p:cNvSpPr/>
            <p:nvPr/>
          </p:nvSpPr>
          <p:spPr>
            <a:xfrm>
              <a:off x="5405881" y="6036055"/>
              <a:ext cx="124460" cy="123825"/>
            </a:xfrm>
            <a:custGeom>
              <a:avLst/>
              <a:gdLst/>
              <a:ahLst/>
              <a:cxnLst/>
              <a:rect l="l" t="t" r="r" b="b"/>
              <a:pathLst>
                <a:path w="124460" h="123825">
                  <a:moveTo>
                    <a:pt x="124205" y="0"/>
                  </a:moveTo>
                  <a:lnTo>
                    <a:pt x="0" y="0"/>
                  </a:lnTo>
                  <a:lnTo>
                    <a:pt x="61721" y="123444"/>
                  </a:lnTo>
                  <a:lnTo>
                    <a:pt x="124205" y="0"/>
                  </a:lnTo>
                  <a:close/>
                </a:path>
              </a:pathLst>
            </a:custGeom>
            <a:solidFill>
              <a:srgbClr val="0000FF"/>
            </a:solidFill>
          </p:spPr>
          <p:txBody>
            <a:bodyPr wrap="square" lIns="0" tIns="0" rIns="0" bIns="0" rtlCol="0"/>
            <a:lstStyle/>
            <a:p>
              <a:endParaRPr/>
            </a:p>
          </p:txBody>
        </p:sp>
      </p:grpSp>
      <p:sp>
        <p:nvSpPr>
          <p:cNvPr id="16" name="object 16"/>
          <p:cNvSpPr txBox="1"/>
          <p:nvPr/>
        </p:nvSpPr>
        <p:spPr>
          <a:xfrm>
            <a:off x="7188200" y="533400"/>
            <a:ext cx="5977255" cy="505267"/>
          </a:xfrm>
          <a:prstGeom prst="rect">
            <a:avLst/>
          </a:prstGeom>
        </p:spPr>
        <p:txBody>
          <a:bodyPr vert="horz" wrap="square" lIns="0" tIns="12700" rIns="0" bIns="0" rtlCol="0">
            <a:spAutoFit/>
          </a:bodyPr>
          <a:lstStyle/>
          <a:p>
            <a:pPr marL="12700">
              <a:spcBef>
                <a:spcPts val="100"/>
              </a:spcBef>
            </a:pPr>
            <a:r>
              <a:rPr sz="3200" b="1" i="1" spc="-5" dirty="0">
                <a:effectLst>
                  <a:outerShdw blurRad="38100" dist="38100" dir="2700000" algn="tl">
                    <a:srgbClr val="000000">
                      <a:alpha val="43137"/>
                    </a:srgbClr>
                  </a:outerShdw>
                </a:effectLst>
                <a:latin typeface="Arial"/>
                <a:cs typeface="Arial"/>
              </a:rPr>
              <a:t>BARRA</a:t>
            </a:r>
            <a:r>
              <a:rPr sz="3200" b="1" i="1" spc="-5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EN</a:t>
            </a:r>
            <a:r>
              <a:rPr sz="3200" b="1" i="1" spc="-45"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ANILLO</a:t>
            </a:r>
            <a:endParaRPr sz="3200" dirty="0">
              <a:effectLst>
                <a:outerShdw blurRad="38100" dist="38100" dir="2700000" algn="tl">
                  <a:srgbClr val="000000">
                    <a:alpha val="43137"/>
                  </a:srgbClr>
                </a:outerShdw>
              </a:effectLst>
              <a:latin typeface="Arial"/>
              <a:cs typeface="Arial"/>
            </a:endParaRPr>
          </a:p>
        </p:txBody>
      </p:sp>
      <p:sp>
        <p:nvSpPr>
          <p:cNvPr id="17" name="object 17"/>
          <p:cNvSpPr txBox="1"/>
          <p:nvPr/>
        </p:nvSpPr>
        <p:spPr>
          <a:xfrm>
            <a:off x="1244600" y="1402224"/>
            <a:ext cx="16230600" cy="2372444"/>
          </a:xfrm>
          <a:prstGeom prst="rect">
            <a:avLst/>
          </a:prstGeom>
        </p:spPr>
        <p:txBody>
          <a:bodyPr vert="horz" wrap="square" lIns="0" tIns="12700" rIns="0" bIns="0" rtlCol="0">
            <a:spAutoFit/>
          </a:bodyPr>
          <a:lstStyle/>
          <a:p>
            <a:pPr marL="355600" marR="5080" indent="-342900" algn="just">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a:t>
            </a:r>
            <a:r>
              <a:rPr sz="2800" b="1" i="1" spc="-430" dirty="0" smtClean="0">
                <a:latin typeface="Arial"/>
                <a:cs typeface="Arial"/>
              </a:rPr>
              <a:t> </a:t>
            </a:r>
            <a:r>
              <a:rPr sz="2800" b="1" i="1" spc="-5" dirty="0">
                <a:latin typeface="Arial"/>
                <a:cs typeface="Arial"/>
              </a:rPr>
              <a:t>CIONES</a:t>
            </a:r>
            <a:endParaRPr sz="2800" dirty="0">
              <a:latin typeface="Arial"/>
              <a:cs typeface="Arial"/>
            </a:endParaRPr>
          </a:p>
          <a:p>
            <a:pPr marL="355600" marR="422909"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BUENA</a:t>
            </a:r>
            <a:r>
              <a:rPr sz="2800" b="1" i="1" spc="-45" dirty="0">
                <a:latin typeface="Arial"/>
                <a:cs typeface="Arial"/>
              </a:rPr>
              <a:t> </a:t>
            </a:r>
            <a:r>
              <a:rPr sz="2800" b="1" i="1" spc="-5" dirty="0">
                <a:latin typeface="Arial"/>
                <a:cs typeface="Arial"/>
              </a:rPr>
              <a:t>CONFIABILIDAD</a:t>
            </a:r>
            <a:r>
              <a:rPr sz="2800" b="1" i="1" spc="-40" dirty="0">
                <a:latin typeface="Arial"/>
                <a:cs typeface="Arial"/>
              </a:rPr>
              <a:t> </a:t>
            </a:r>
            <a:r>
              <a:rPr sz="2800" b="1" i="1" spc="-5" dirty="0">
                <a:latin typeface="Arial"/>
                <a:cs typeface="Arial"/>
              </a:rPr>
              <a:t>DE </a:t>
            </a:r>
            <a:r>
              <a:rPr sz="2800" b="1" i="1" spc="-430" dirty="0">
                <a:latin typeface="Arial"/>
                <a:cs typeface="Arial"/>
              </a:rPr>
              <a:t> </a:t>
            </a:r>
            <a:r>
              <a:rPr sz="2800" b="1" i="1" spc="-5" dirty="0">
                <a:latin typeface="Arial"/>
                <a:cs typeface="Arial"/>
              </a:rPr>
              <a:t>SERVICIO</a:t>
            </a:r>
            <a:endParaRPr sz="2800" dirty="0">
              <a:latin typeface="Arial"/>
              <a:cs typeface="Arial"/>
            </a:endParaRPr>
          </a:p>
          <a:p>
            <a:pPr marL="355600" marR="114300" indent="-342900" algn="just">
              <a:spcBef>
                <a:spcPts val="400"/>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EL</a:t>
            </a:r>
            <a:r>
              <a:rPr sz="2800" b="1" i="1" spc="-10" dirty="0">
                <a:latin typeface="Arial"/>
                <a:cs typeface="Arial"/>
              </a:rPr>
              <a:t> </a:t>
            </a:r>
            <a:r>
              <a:rPr sz="2800" b="1" i="1" spc="-5" dirty="0">
                <a:latin typeface="Arial"/>
                <a:cs typeface="Arial"/>
              </a:rPr>
              <a:t>MANTENIMIENTO</a:t>
            </a:r>
            <a:endParaRPr sz="2800" dirty="0">
              <a:latin typeface="Arial"/>
              <a:cs typeface="Arial"/>
            </a:endParaRPr>
          </a:p>
          <a:p>
            <a:pPr marL="355600" marR="11430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LA</a:t>
            </a:r>
            <a:r>
              <a:rPr sz="2800" b="1" i="1" spc="-10" dirty="0">
                <a:latin typeface="Arial"/>
                <a:cs typeface="Arial"/>
              </a:rPr>
              <a:t> </a:t>
            </a:r>
            <a:r>
              <a:rPr sz="2800" b="1" i="1" spc="-5" dirty="0">
                <a:latin typeface="Arial"/>
                <a:cs typeface="Arial"/>
              </a:rPr>
              <a:t>OPERACIÓN</a:t>
            </a:r>
            <a:endParaRPr sz="2800" dirty="0">
              <a:latin typeface="Arial"/>
              <a:cs typeface="Arial"/>
            </a:endParaRPr>
          </a:p>
          <a:p>
            <a:pPr marL="355600" marR="55880" indent="-342900" algn="just">
              <a:spcBef>
                <a:spcPts val="395"/>
              </a:spcBef>
              <a:buClr>
                <a:srgbClr val="FC0128"/>
              </a:buClr>
              <a:buSzPct val="75000"/>
              <a:buFont typeface="Wingdings"/>
              <a:buChar char=""/>
              <a:tabLst>
                <a:tab pos="354965" algn="l"/>
                <a:tab pos="355600" algn="l"/>
              </a:tabLst>
            </a:pPr>
            <a:r>
              <a:rPr sz="2800" b="1" i="1" spc="-5" dirty="0">
                <a:latin typeface="Arial"/>
                <a:cs typeface="Arial"/>
              </a:rPr>
              <a:t>LA</a:t>
            </a:r>
            <a:r>
              <a:rPr sz="2800" b="1" i="1" dirty="0">
                <a:latin typeface="Arial"/>
                <a:cs typeface="Arial"/>
              </a:rPr>
              <a:t> </a:t>
            </a:r>
            <a:r>
              <a:rPr sz="2800" b="1" i="1" spc="-5" dirty="0">
                <a:latin typeface="Arial"/>
                <a:cs typeface="Arial"/>
              </a:rPr>
              <a:t>FACILIDAD PARA LA </a:t>
            </a:r>
            <a:r>
              <a:rPr sz="2800" b="1" i="1" spc="-5" dirty="0" smtClean="0">
                <a:latin typeface="Arial"/>
                <a:cs typeface="Arial"/>
              </a:rPr>
              <a:t>AMPLIACION </a:t>
            </a:r>
            <a:r>
              <a:rPr sz="2800" b="1" i="1" spc="-5" dirty="0">
                <a:latin typeface="Arial"/>
                <a:cs typeface="Arial"/>
              </a:rPr>
              <a:t>DE LA INSTALACION </a:t>
            </a:r>
            <a:r>
              <a:rPr sz="2800" b="1" i="1" spc="-430" dirty="0">
                <a:latin typeface="Arial"/>
                <a:cs typeface="Arial"/>
              </a:rPr>
              <a:t> </a:t>
            </a:r>
            <a:r>
              <a:rPr sz="2800" b="1" i="1" spc="-5" dirty="0">
                <a:latin typeface="Arial"/>
                <a:cs typeface="Arial"/>
              </a:rPr>
              <a:t>ES</a:t>
            </a:r>
            <a:r>
              <a:rPr sz="2800" b="1" i="1" spc="-10" dirty="0">
                <a:latin typeface="Arial"/>
                <a:cs typeface="Arial"/>
              </a:rPr>
              <a:t> </a:t>
            </a:r>
            <a:r>
              <a:rPr sz="2800" b="1" i="1" spc="-5" dirty="0">
                <a:latin typeface="Arial"/>
                <a:cs typeface="Arial"/>
              </a:rPr>
              <a:t>MUY</a:t>
            </a:r>
            <a:r>
              <a:rPr sz="2800" b="1" i="1" spc="-10" dirty="0">
                <a:latin typeface="Arial"/>
                <a:cs typeface="Arial"/>
              </a:rPr>
              <a:t> </a:t>
            </a:r>
            <a:r>
              <a:rPr sz="2800" b="1" i="1" spc="-5" dirty="0">
                <a:latin typeface="Arial"/>
                <a:cs typeface="Arial"/>
              </a:rPr>
              <a:t>COMPLICADA</a:t>
            </a:r>
            <a:endParaRPr sz="2800" dirty="0">
              <a:latin typeface="Arial"/>
              <a:cs typeface="Arial"/>
            </a:endParaRPr>
          </a:p>
        </p:txBody>
      </p:sp>
      <p:sp>
        <p:nvSpPr>
          <p:cNvPr id="18" name="Rectángulo 1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9" name="Imagen 18" descr="Ring busbar arrangement"/>
          <p:cNvPicPr/>
          <p:nvPr/>
        </p:nvPicPr>
        <p:blipFill>
          <a:blip r:embed="rId4">
            <a:extLst>
              <a:ext uri="{28A0092B-C50C-407E-A947-70E740481C1C}">
                <a14:useLocalDpi xmlns:a14="http://schemas.microsoft.com/office/drawing/2010/main" val="0"/>
              </a:ext>
            </a:extLst>
          </a:blip>
          <a:srcRect/>
          <a:stretch>
            <a:fillRect/>
          </a:stretch>
        </p:blipFill>
        <p:spPr bwMode="auto">
          <a:xfrm>
            <a:off x="8723515" y="3810294"/>
            <a:ext cx="7851140" cy="5817235"/>
          </a:xfrm>
          <a:prstGeom prst="rect">
            <a:avLst/>
          </a:prstGeom>
          <a:noFill/>
          <a:ln>
            <a:noFill/>
          </a:ln>
        </p:spPr>
      </p:pic>
    </p:spTree>
  </p:cSld>
  <p:clrMapOvr>
    <a:masterClrMapping/>
  </p:clrMapOvr>
  <p:transition>
    <p:blind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0" name="Rectángulo 2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Imagen 28"/>
          <p:cNvPicPr>
            <a:picLocks noChangeAspect="1"/>
          </p:cNvPicPr>
          <p:nvPr/>
        </p:nvPicPr>
        <p:blipFill>
          <a:blip r:embed="rId3"/>
          <a:stretch>
            <a:fillRect/>
          </a:stretch>
        </p:blipFill>
        <p:spPr>
          <a:xfrm>
            <a:off x="1625600" y="1186869"/>
            <a:ext cx="14935200" cy="8367201"/>
          </a:xfrm>
          <a:prstGeom prst="rect">
            <a:avLst/>
          </a:prstGeom>
        </p:spPr>
      </p:pic>
      <p:sp>
        <p:nvSpPr>
          <p:cNvPr id="32" name="object 16"/>
          <p:cNvSpPr txBox="1"/>
          <p:nvPr/>
        </p:nvSpPr>
        <p:spPr>
          <a:xfrm>
            <a:off x="7493000" y="417001"/>
            <a:ext cx="5977255" cy="505267"/>
          </a:xfrm>
          <a:prstGeom prst="rect">
            <a:avLst/>
          </a:prstGeom>
        </p:spPr>
        <p:txBody>
          <a:bodyPr vert="horz" wrap="square" lIns="0" tIns="12700" rIns="0" bIns="0" rtlCol="0">
            <a:spAutoFit/>
          </a:bodyPr>
          <a:lstStyle/>
          <a:p>
            <a:pPr marL="12700">
              <a:spcBef>
                <a:spcPts val="100"/>
              </a:spcBef>
            </a:pPr>
            <a:r>
              <a:rPr sz="3200" b="1" i="1" spc="-5" dirty="0">
                <a:effectLst>
                  <a:outerShdw blurRad="38100" dist="38100" dir="2700000" algn="tl">
                    <a:srgbClr val="000000">
                      <a:alpha val="43137"/>
                    </a:srgbClr>
                  </a:outerShdw>
                </a:effectLst>
                <a:latin typeface="Arial"/>
                <a:cs typeface="Arial"/>
              </a:rPr>
              <a:t>BARRA</a:t>
            </a:r>
            <a:r>
              <a:rPr sz="3200" b="1" i="1" spc="-50"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EN</a:t>
            </a:r>
            <a:r>
              <a:rPr sz="3200" b="1" i="1" spc="-45" dirty="0">
                <a:effectLst>
                  <a:outerShdw blurRad="38100" dist="38100" dir="2700000" algn="tl">
                    <a:srgbClr val="000000">
                      <a:alpha val="43137"/>
                    </a:srgbClr>
                  </a:outerShdw>
                </a:effectLst>
                <a:latin typeface="Arial"/>
                <a:cs typeface="Arial"/>
              </a:rPr>
              <a:t> </a:t>
            </a:r>
            <a:r>
              <a:rPr sz="3200" b="1" i="1" dirty="0">
                <a:effectLst>
                  <a:outerShdw blurRad="38100" dist="38100" dir="2700000" algn="tl">
                    <a:srgbClr val="000000">
                      <a:alpha val="43137"/>
                    </a:srgbClr>
                  </a:outerShdw>
                </a:effectLst>
                <a:latin typeface="Arial"/>
                <a:cs typeface="Arial"/>
              </a:rPr>
              <a:t>ANILLO</a:t>
            </a:r>
            <a:endParaRPr sz="3200" dirty="0">
              <a:effectLst>
                <a:outerShdw blurRad="38100" dist="38100" dir="2700000" algn="tl">
                  <a:srgbClr val="000000">
                    <a:alpha val="43137"/>
                  </a:srgbClr>
                </a:outerShdw>
              </a:effectLst>
              <a:latin typeface="Arial"/>
              <a:cs typeface="Arial"/>
            </a:endParaRPr>
          </a:p>
        </p:txBody>
      </p:sp>
    </p:spTree>
  </p:cSld>
  <p:clrMapOvr>
    <a:masterClrMapping/>
  </p:clrMapOvr>
  <p:transition>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0" name="Rectángulo 2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object 16"/>
          <p:cNvSpPr txBox="1"/>
          <p:nvPr/>
        </p:nvSpPr>
        <p:spPr>
          <a:xfrm>
            <a:off x="4716145" y="417001"/>
            <a:ext cx="11844655" cy="505267"/>
          </a:xfrm>
          <a:prstGeom prst="rect">
            <a:avLst/>
          </a:prstGeom>
        </p:spPr>
        <p:txBody>
          <a:bodyPr vert="horz" wrap="square" lIns="0" tIns="12700" rIns="0" bIns="0" rtlCol="0">
            <a:spAutoFit/>
          </a:bodyPr>
          <a:lstStyle/>
          <a:p>
            <a:pPr marL="12700">
              <a:spcBef>
                <a:spcPts val="100"/>
              </a:spcBef>
            </a:pPr>
            <a:r>
              <a:rPr lang="es-AR" sz="3200" b="1" dirty="0" smtClean="0">
                <a:effectLst>
                  <a:outerShdw blurRad="38100" dist="38100" dir="2700000" algn="tl">
                    <a:srgbClr val="000000">
                      <a:alpha val="43137"/>
                    </a:srgbClr>
                  </a:outerShdw>
                </a:effectLst>
              </a:rPr>
              <a:t>BARRAS </a:t>
            </a:r>
            <a:r>
              <a:rPr lang="es-AR" sz="3200" b="1" dirty="0">
                <a:effectLst>
                  <a:outerShdw blurRad="38100" dist="38100" dir="2700000" algn="tl">
                    <a:srgbClr val="000000">
                      <a:alpha val="43137"/>
                    </a:srgbClr>
                  </a:outerShdw>
                </a:effectLst>
              </a:rPr>
              <a:t>EN ANILLO (AMPLIACION CON UNA CELDA)</a:t>
            </a:r>
            <a:endParaRPr sz="3200" dirty="0">
              <a:effectLst>
                <a:outerShdw blurRad="38100" dist="38100" dir="2700000" algn="tl">
                  <a:srgbClr val="000000">
                    <a:alpha val="43137"/>
                  </a:srgbClr>
                </a:outerShdw>
              </a:effectLst>
              <a:latin typeface="Arial"/>
              <a:cs typeface="Arial"/>
            </a:endParaRPr>
          </a:p>
        </p:txBody>
      </p:sp>
      <p:pic>
        <p:nvPicPr>
          <p:cNvPr id="3" name="Imagen 2"/>
          <p:cNvPicPr>
            <a:picLocks noChangeAspect="1"/>
          </p:cNvPicPr>
          <p:nvPr/>
        </p:nvPicPr>
        <p:blipFill>
          <a:blip r:embed="rId3"/>
          <a:stretch>
            <a:fillRect/>
          </a:stretch>
        </p:blipFill>
        <p:spPr>
          <a:xfrm>
            <a:off x="1701800" y="1371600"/>
            <a:ext cx="14859000" cy="7772400"/>
          </a:xfrm>
          <a:prstGeom prst="rect">
            <a:avLst/>
          </a:prstGeom>
        </p:spPr>
      </p:pic>
    </p:spTree>
    <p:extLst>
      <p:ext uri="{BB962C8B-B14F-4D97-AF65-F5344CB8AC3E}">
        <p14:creationId xmlns:p14="http://schemas.microsoft.com/office/powerpoint/2010/main" val="3281726275"/>
      </p:ext>
    </p:extLst>
  </p:cSld>
  <p:clrMapOvr>
    <a:masterClrMapping/>
  </p:clrMapOvr>
  <p:transition>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6912229" y="555056"/>
            <a:ext cx="5191040" cy="505267"/>
          </a:xfrm>
          <a:prstGeom prst="rect">
            <a:avLst/>
          </a:prstGeom>
        </p:spPr>
        <p:txBody>
          <a:bodyPr vert="horz" wrap="square" lIns="0" tIns="12700" rIns="0" bIns="0" rtlCol="0">
            <a:spAutoFit/>
          </a:bodyPr>
          <a:lstStyle/>
          <a:p>
            <a:pPr marL="12700">
              <a:spcBef>
                <a:spcPts val="100"/>
              </a:spcBef>
            </a:pPr>
            <a:r>
              <a:rPr sz="3200" b="1" i="1" dirty="0">
                <a:effectLst>
                  <a:outerShdw blurRad="38100" dist="38100" dir="2700000" algn="tl">
                    <a:srgbClr val="000000">
                      <a:alpha val="43137"/>
                    </a:srgbClr>
                  </a:outerShdw>
                </a:effectLst>
                <a:latin typeface="Arial"/>
                <a:cs typeface="Arial"/>
              </a:rPr>
              <a:t>INTERRUPTOR</a:t>
            </a:r>
            <a:r>
              <a:rPr sz="3200" b="1" i="1" spc="-85" dirty="0">
                <a:effectLst>
                  <a:outerShdw blurRad="38100" dist="38100" dir="2700000" algn="tl">
                    <a:srgbClr val="000000">
                      <a:alpha val="43137"/>
                    </a:srgbClr>
                  </a:outerShdw>
                </a:effectLst>
                <a:latin typeface="Arial"/>
                <a:cs typeface="Arial"/>
              </a:rPr>
              <a:t> </a:t>
            </a:r>
            <a:r>
              <a:rPr sz="3200" b="1" i="1" spc="-5" dirty="0">
                <a:effectLst>
                  <a:outerShdw blurRad="38100" dist="38100" dir="2700000" algn="tl">
                    <a:srgbClr val="000000">
                      <a:alpha val="43137"/>
                    </a:srgbClr>
                  </a:outerShdw>
                </a:effectLst>
                <a:latin typeface="Arial"/>
                <a:cs typeface="Arial"/>
              </a:rPr>
              <a:t>1½</a:t>
            </a:r>
            <a:endParaRPr sz="3200" dirty="0">
              <a:effectLst>
                <a:outerShdw blurRad="38100" dist="38100" dir="2700000" algn="tl">
                  <a:srgbClr val="000000">
                    <a:alpha val="43137"/>
                  </a:srgbClr>
                </a:outerShdw>
              </a:effectLst>
              <a:latin typeface="Arial"/>
              <a:cs typeface="Arial"/>
            </a:endParaRPr>
          </a:p>
        </p:txBody>
      </p:sp>
      <p:sp>
        <p:nvSpPr>
          <p:cNvPr id="8" name="object 8"/>
          <p:cNvSpPr txBox="1"/>
          <p:nvPr/>
        </p:nvSpPr>
        <p:spPr>
          <a:xfrm>
            <a:off x="815664" y="1382968"/>
            <a:ext cx="16357644" cy="2372444"/>
          </a:xfrm>
          <a:prstGeom prst="rect">
            <a:avLst/>
          </a:prstGeom>
        </p:spPr>
        <p:txBody>
          <a:bodyPr vert="horz" wrap="square" lIns="0" tIns="12700" rIns="0" bIns="0" rtlCol="0">
            <a:spAutoFit/>
          </a:bodyPr>
          <a:lstStyle/>
          <a:p>
            <a:pPr marL="355600" marR="53975" indent="-342900">
              <a:spcBef>
                <a:spcPts val="100"/>
              </a:spcBef>
              <a:buClr>
                <a:srgbClr val="FC0128"/>
              </a:buClr>
              <a:buSzPct val="75000"/>
              <a:buFont typeface="Wingdings"/>
              <a:buChar char=""/>
              <a:tabLst>
                <a:tab pos="354965" algn="l"/>
                <a:tab pos="355600" algn="l"/>
              </a:tabLst>
            </a:pPr>
            <a:r>
              <a:rPr sz="2800" b="1" i="1" spc="-5" dirty="0">
                <a:latin typeface="Arial"/>
                <a:cs typeface="Arial"/>
              </a:rPr>
              <a:t>USADA</a:t>
            </a:r>
            <a:r>
              <a:rPr sz="2800" b="1" i="1" spc="-30" dirty="0">
                <a:latin typeface="Arial"/>
                <a:cs typeface="Arial"/>
              </a:rPr>
              <a:t> </a:t>
            </a:r>
            <a:r>
              <a:rPr sz="2800" b="1" i="1" spc="-5" dirty="0">
                <a:latin typeface="Arial"/>
                <a:cs typeface="Arial"/>
              </a:rPr>
              <a:t>EN</a:t>
            </a:r>
            <a:r>
              <a:rPr sz="2800" b="1" i="1" spc="-30" dirty="0">
                <a:latin typeface="Arial"/>
                <a:cs typeface="Arial"/>
              </a:rPr>
              <a:t> </a:t>
            </a:r>
            <a:r>
              <a:rPr sz="2800" b="1" i="1" spc="-5" dirty="0">
                <a:latin typeface="Arial"/>
                <a:cs typeface="Arial"/>
              </a:rPr>
              <a:t>GRANDES</a:t>
            </a:r>
            <a:r>
              <a:rPr sz="2800" b="1" i="1" spc="-25" dirty="0">
                <a:latin typeface="Arial"/>
                <a:cs typeface="Arial"/>
              </a:rPr>
              <a:t> </a:t>
            </a:r>
            <a:r>
              <a:rPr sz="2800" b="1" i="1" spc="-5" dirty="0" smtClean="0">
                <a:latin typeface="Arial"/>
                <a:cs typeface="Arial"/>
              </a:rPr>
              <a:t>INSTALA</a:t>
            </a:r>
            <a:r>
              <a:rPr sz="2800" b="1" i="1" spc="-430" dirty="0" smtClean="0">
                <a:latin typeface="Arial"/>
                <a:cs typeface="Arial"/>
              </a:rPr>
              <a:t> </a:t>
            </a:r>
            <a:r>
              <a:rPr sz="2800" b="1" i="1" spc="-5" dirty="0">
                <a:latin typeface="Arial"/>
                <a:cs typeface="Arial"/>
              </a:rPr>
              <a:t>CIONES</a:t>
            </a:r>
            <a:endParaRPr sz="2800" dirty="0">
              <a:latin typeface="Arial"/>
              <a:cs typeface="Arial"/>
            </a:endParaRPr>
          </a:p>
          <a:p>
            <a:pPr marL="355600" marR="5080" indent="-342900">
              <a:spcBef>
                <a:spcPts val="400"/>
              </a:spcBef>
              <a:buClr>
                <a:srgbClr val="FC0128"/>
              </a:buClr>
              <a:buSzPct val="75000"/>
              <a:buFont typeface="Wingdings"/>
              <a:buChar char=""/>
              <a:tabLst>
                <a:tab pos="354965" algn="l"/>
                <a:tab pos="355600" algn="l"/>
              </a:tabLst>
            </a:pPr>
            <a:r>
              <a:rPr sz="2800" b="1" i="1" spc="-5" dirty="0">
                <a:latin typeface="Arial"/>
                <a:cs typeface="Arial"/>
              </a:rPr>
              <a:t>LAS FALLAS EN CUALQUIERA </a:t>
            </a:r>
            <a:r>
              <a:rPr sz="2800" b="1" i="1" dirty="0">
                <a:latin typeface="Arial"/>
                <a:cs typeface="Arial"/>
              </a:rPr>
              <a:t> </a:t>
            </a:r>
            <a:r>
              <a:rPr sz="2800" b="1" i="1" spc="-5" dirty="0">
                <a:latin typeface="Arial"/>
                <a:cs typeface="Arial"/>
              </a:rPr>
              <a:t>DE LAS BARRAS NO OCASIONA </a:t>
            </a:r>
            <a:r>
              <a:rPr sz="2800" b="1" i="1" spc="-434" dirty="0">
                <a:latin typeface="Arial"/>
                <a:cs typeface="Arial"/>
              </a:rPr>
              <a:t> </a:t>
            </a:r>
            <a:r>
              <a:rPr sz="2800" b="1" i="1" spc="-5" dirty="0">
                <a:latin typeface="Arial"/>
                <a:cs typeface="Arial"/>
              </a:rPr>
              <a:t>SALIDAS</a:t>
            </a:r>
            <a:r>
              <a:rPr sz="2800" b="1" i="1" spc="-10" dirty="0">
                <a:latin typeface="Arial"/>
                <a:cs typeface="Arial"/>
              </a:rPr>
              <a:t> </a:t>
            </a:r>
            <a:r>
              <a:rPr sz="2800" b="1" i="1" spc="-5" dirty="0">
                <a:latin typeface="Arial"/>
                <a:cs typeface="Arial"/>
              </a:rPr>
              <a:t>DE</a:t>
            </a:r>
            <a:r>
              <a:rPr sz="2800" b="1" i="1" spc="-10" dirty="0">
                <a:latin typeface="Arial"/>
                <a:cs typeface="Arial"/>
              </a:rPr>
              <a:t> </a:t>
            </a:r>
            <a:r>
              <a:rPr sz="2800" b="1" i="1" spc="-5" dirty="0">
                <a:latin typeface="Arial"/>
                <a:cs typeface="Arial"/>
              </a:rPr>
              <a:t>SERVICIO</a:t>
            </a:r>
            <a:endParaRPr sz="2800" dirty="0">
              <a:latin typeface="Arial"/>
              <a:cs typeface="Arial"/>
            </a:endParaRPr>
          </a:p>
          <a:p>
            <a:pPr marL="355600" marR="163830" indent="-342900">
              <a:spcBef>
                <a:spcPts val="40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EL</a:t>
            </a:r>
            <a:r>
              <a:rPr sz="2800" b="1" i="1" spc="-10" dirty="0">
                <a:latin typeface="Arial"/>
                <a:cs typeface="Arial"/>
              </a:rPr>
              <a:t> </a:t>
            </a:r>
            <a:r>
              <a:rPr sz="2800" b="1" i="1" spc="-5" dirty="0">
                <a:latin typeface="Arial"/>
                <a:cs typeface="Arial"/>
              </a:rPr>
              <a:t>MANTENIMIENTO</a:t>
            </a:r>
            <a:endParaRPr sz="2800" dirty="0">
              <a:latin typeface="Arial"/>
              <a:cs typeface="Arial"/>
            </a:endParaRPr>
          </a:p>
          <a:p>
            <a:pPr marL="355600" marR="163830" indent="-342900">
              <a:spcBef>
                <a:spcPts val="395"/>
              </a:spcBef>
              <a:buClr>
                <a:srgbClr val="FC0128"/>
              </a:buClr>
              <a:buSzPct val="75000"/>
              <a:buFont typeface="Wingdings"/>
              <a:buChar char=""/>
              <a:tabLst>
                <a:tab pos="354965" algn="l"/>
                <a:tab pos="355600" algn="l"/>
              </a:tabLst>
            </a:pPr>
            <a:r>
              <a:rPr sz="2800" b="1" i="1" spc="-5" dirty="0">
                <a:latin typeface="Arial"/>
                <a:cs typeface="Arial"/>
              </a:rPr>
              <a:t>MUY</a:t>
            </a:r>
            <a:r>
              <a:rPr sz="2800" b="1" i="1" spc="-25" dirty="0">
                <a:latin typeface="Arial"/>
                <a:cs typeface="Arial"/>
              </a:rPr>
              <a:t> </a:t>
            </a:r>
            <a:r>
              <a:rPr sz="2800" b="1" i="1" spc="-5" dirty="0">
                <a:latin typeface="Arial"/>
                <a:cs typeface="Arial"/>
              </a:rPr>
              <a:t>BUENA</a:t>
            </a:r>
            <a:r>
              <a:rPr sz="2800" b="1" i="1" spc="-30" dirty="0">
                <a:latin typeface="Arial"/>
                <a:cs typeface="Arial"/>
              </a:rPr>
              <a:t> </a:t>
            </a:r>
            <a:r>
              <a:rPr sz="2800" b="1" i="1" spc="-5" dirty="0">
                <a:latin typeface="Arial"/>
                <a:cs typeface="Arial"/>
              </a:rPr>
              <a:t>FLEXIBILIDAD</a:t>
            </a:r>
            <a:r>
              <a:rPr sz="2800" b="1" i="1" spc="-20" dirty="0">
                <a:latin typeface="Arial"/>
                <a:cs typeface="Arial"/>
              </a:rPr>
              <a:t> </a:t>
            </a:r>
            <a:r>
              <a:rPr sz="2800" b="1" i="1" spc="-5" dirty="0">
                <a:latin typeface="Arial"/>
                <a:cs typeface="Arial"/>
              </a:rPr>
              <a:t>EN </a:t>
            </a:r>
            <a:r>
              <a:rPr sz="2800" b="1" i="1" spc="-430" dirty="0">
                <a:latin typeface="Arial"/>
                <a:cs typeface="Arial"/>
              </a:rPr>
              <a:t> </a:t>
            </a:r>
            <a:r>
              <a:rPr sz="2800" b="1" i="1" spc="-5" dirty="0">
                <a:latin typeface="Arial"/>
                <a:cs typeface="Arial"/>
              </a:rPr>
              <a:t>LA</a:t>
            </a:r>
            <a:r>
              <a:rPr sz="2800" b="1" i="1" spc="-10" dirty="0">
                <a:latin typeface="Arial"/>
                <a:cs typeface="Arial"/>
              </a:rPr>
              <a:t> </a:t>
            </a:r>
            <a:r>
              <a:rPr sz="2800" b="1" i="1" spc="-5" dirty="0">
                <a:latin typeface="Arial"/>
                <a:cs typeface="Arial"/>
              </a:rPr>
              <a:t>OPERACIÓN</a:t>
            </a:r>
            <a:endParaRPr sz="2800" dirty="0">
              <a:latin typeface="Arial"/>
              <a:cs typeface="Arial"/>
            </a:endParaRPr>
          </a:p>
          <a:p>
            <a:pPr marL="355600" marR="173355" indent="-342900" algn="just">
              <a:spcBef>
                <a:spcPts val="395"/>
              </a:spcBef>
              <a:buClr>
                <a:srgbClr val="FC0128"/>
              </a:buClr>
              <a:buSzPct val="75000"/>
              <a:buFont typeface="Wingdings"/>
              <a:buChar char=""/>
              <a:tabLst>
                <a:tab pos="355600" algn="l"/>
              </a:tabLst>
            </a:pPr>
            <a:r>
              <a:rPr sz="2800" b="1" i="1" spc="-5" dirty="0">
                <a:latin typeface="Arial"/>
                <a:cs typeface="Arial"/>
              </a:rPr>
              <a:t>MUY BUENA FACILIDAD PARA </a:t>
            </a:r>
            <a:r>
              <a:rPr sz="2800" b="1" i="1" spc="-430" dirty="0">
                <a:latin typeface="Arial"/>
                <a:cs typeface="Arial"/>
              </a:rPr>
              <a:t> </a:t>
            </a:r>
            <a:r>
              <a:rPr sz="2800" b="1" i="1" spc="-5" dirty="0">
                <a:latin typeface="Arial"/>
                <a:cs typeface="Arial"/>
              </a:rPr>
              <a:t>LA AMPLIACION DE LA </a:t>
            </a:r>
            <a:r>
              <a:rPr sz="2800" b="1" i="1" spc="-5" dirty="0" smtClean="0">
                <a:latin typeface="Arial"/>
                <a:cs typeface="Arial"/>
              </a:rPr>
              <a:t>INSTALACION</a:t>
            </a:r>
            <a:endParaRPr sz="2800" dirty="0">
              <a:latin typeface="Arial"/>
              <a:cs typeface="Arial"/>
            </a:endParaRPr>
          </a:p>
        </p:txBody>
      </p:sp>
      <p:grpSp>
        <p:nvGrpSpPr>
          <p:cNvPr id="9" name="object 9"/>
          <p:cNvGrpSpPr/>
          <p:nvPr/>
        </p:nvGrpSpPr>
        <p:grpSpPr>
          <a:xfrm>
            <a:off x="693949" y="3844312"/>
            <a:ext cx="8839200" cy="5972788"/>
            <a:chOff x="4531105" y="2016505"/>
            <a:chExt cx="4238625" cy="4135754"/>
          </a:xfrm>
        </p:grpSpPr>
        <p:pic>
          <p:nvPicPr>
            <p:cNvPr id="10" name="object 10"/>
            <p:cNvPicPr/>
            <p:nvPr/>
          </p:nvPicPr>
          <p:blipFill>
            <a:blip r:embed="rId2" cstate="print"/>
            <a:stretch>
              <a:fillRect/>
            </a:stretch>
          </p:blipFill>
          <p:spPr>
            <a:xfrm>
              <a:off x="4531105" y="2016505"/>
              <a:ext cx="4238244" cy="1562100"/>
            </a:xfrm>
            <a:prstGeom prst="rect">
              <a:avLst/>
            </a:prstGeom>
          </p:spPr>
        </p:pic>
        <p:pic>
          <p:nvPicPr>
            <p:cNvPr id="11" name="object 11"/>
            <p:cNvPicPr/>
            <p:nvPr/>
          </p:nvPicPr>
          <p:blipFill>
            <a:blip r:embed="rId2" cstate="print"/>
            <a:stretch>
              <a:fillRect/>
            </a:stretch>
          </p:blipFill>
          <p:spPr>
            <a:xfrm>
              <a:off x="4531105" y="3578605"/>
              <a:ext cx="4238244" cy="1562861"/>
            </a:xfrm>
            <a:prstGeom prst="rect">
              <a:avLst/>
            </a:prstGeom>
          </p:spPr>
        </p:pic>
        <p:pic>
          <p:nvPicPr>
            <p:cNvPr id="12" name="object 12"/>
            <p:cNvPicPr/>
            <p:nvPr/>
          </p:nvPicPr>
          <p:blipFill>
            <a:blip r:embed="rId3" cstate="print"/>
            <a:stretch>
              <a:fillRect/>
            </a:stretch>
          </p:blipFill>
          <p:spPr>
            <a:xfrm>
              <a:off x="4531105" y="5141467"/>
              <a:ext cx="4238244" cy="1010411"/>
            </a:xfrm>
            <a:prstGeom prst="rect">
              <a:avLst/>
            </a:prstGeom>
          </p:spPr>
        </p:pic>
        <p:sp>
          <p:nvSpPr>
            <p:cNvPr id="13" name="object 13"/>
            <p:cNvSpPr/>
            <p:nvPr/>
          </p:nvSpPr>
          <p:spPr>
            <a:xfrm>
              <a:off x="5734303" y="2479801"/>
              <a:ext cx="2129790" cy="3386454"/>
            </a:xfrm>
            <a:custGeom>
              <a:avLst/>
              <a:gdLst/>
              <a:ahLst/>
              <a:cxnLst/>
              <a:rect l="l" t="t" r="r" b="b"/>
              <a:pathLst>
                <a:path w="2129790" h="3386454">
                  <a:moveTo>
                    <a:pt x="0" y="3386327"/>
                  </a:moveTo>
                  <a:lnTo>
                    <a:pt x="2042922" y="3386327"/>
                  </a:lnTo>
                </a:path>
                <a:path w="2129790" h="3386454">
                  <a:moveTo>
                    <a:pt x="0" y="0"/>
                  </a:moveTo>
                  <a:lnTo>
                    <a:pt x="2129790" y="0"/>
                  </a:lnTo>
                </a:path>
              </a:pathLst>
            </a:custGeom>
            <a:ln w="19050">
              <a:solidFill>
                <a:srgbClr val="0000FF"/>
              </a:solidFill>
            </a:ln>
          </p:spPr>
          <p:txBody>
            <a:bodyPr wrap="square" lIns="0" tIns="0" rIns="0" bIns="0" rtlCol="0"/>
            <a:lstStyle/>
            <a:p>
              <a:endParaRPr/>
            </a:p>
          </p:txBody>
        </p:sp>
        <p:pic>
          <p:nvPicPr>
            <p:cNvPr id="14" name="object 14"/>
            <p:cNvPicPr/>
            <p:nvPr/>
          </p:nvPicPr>
          <p:blipFill>
            <a:blip r:embed="rId4" cstate="print"/>
            <a:stretch>
              <a:fillRect/>
            </a:stretch>
          </p:blipFill>
          <p:spPr>
            <a:xfrm>
              <a:off x="5772403" y="5600953"/>
              <a:ext cx="112014" cy="180594"/>
            </a:xfrm>
            <a:prstGeom prst="rect">
              <a:avLst/>
            </a:prstGeom>
          </p:spPr>
        </p:pic>
        <p:pic>
          <p:nvPicPr>
            <p:cNvPr id="15" name="object 15"/>
            <p:cNvPicPr/>
            <p:nvPr/>
          </p:nvPicPr>
          <p:blipFill>
            <a:blip r:embed="rId5" cstate="print"/>
            <a:stretch>
              <a:fillRect/>
            </a:stretch>
          </p:blipFill>
          <p:spPr>
            <a:xfrm>
              <a:off x="5813552" y="2213101"/>
              <a:ext cx="112014" cy="180594"/>
            </a:xfrm>
            <a:prstGeom prst="rect">
              <a:avLst/>
            </a:prstGeom>
          </p:spPr>
        </p:pic>
        <p:sp>
          <p:nvSpPr>
            <p:cNvPr id="16" name="object 16"/>
            <p:cNvSpPr/>
            <p:nvPr/>
          </p:nvSpPr>
          <p:spPr>
            <a:xfrm>
              <a:off x="7429754" y="2305303"/>
              <a:ext cx="974725" cy="3562350"/>
            </a:xfrm>
            <a:custGeom>
              <a:avLst/>
              <a:gdLst/>
              <a:ahLst/>
              <a:cxnLst/>
              <a:rect l="l" t="t" r="r" b="b"/>
              <a:pathLst>
                <a:path w="974725" h="3562350">
                  <a:moveTo>
                    <a:pt x="98298" y="928115"/>
                  </a:moveTo>
                  <a:lnTo>
                    <a:pt x="98298" y="788669"/>
                  </a:lnTo>
                </a:path>
                <a:path w="974725" h="3562350">
                  <a:moveTo>
                    <a:pt x="98298" y="650747"/>
                  </a:moveTo>
                  <a:lnTo>
                    <a:pt x="98298" y="552449"/>
                  </a:lnTo>
                </a:path>
                <a:path w="974725" h="3562350">
                  <a:moveTo>
                    <a:pt x="19050" y="848867"/>
                  </a:moveTo>
                  <a:lnTo>
                    <a:pt x="19050" y="592073"/>
                  </a:lnTo>
                </a:path>
                <a:path w="974725" h="3562350">
                  <a:moveTo>
                    <a:pt x="19050" y="592073"/>
                  </a:moveTo>
                  <a:lnTo>
                    <a:pt x="196596" y="592073"/>
                  </a:lnTo>
                </a:path>
                <a:path w="974725" h="3562350">
                  <a:moveTo>
                    <a:pt x="156972" y="747521"/>
                  </a:moveTo>
                  <a:lnTo>
                    <a:pt x="98298" y="628649"/>
                  </a:lnTo>
                </a:path>
                <a:path w="974725" h="3562350">
                  <a:moveTo>
                    <a:pt x="196596" y="590549"/>
                  </a:moveTo>
                  <a:lnTo>
                    <a:pt x="196596" y="848867"/>
                  </a:lnTo>
                </a:path>
                <a:path w="974725" h="3562350">
                  <a:moveTo>
                    <a:pt x="98298" y="1304543"/>
                  </a:moveTo>
                  <a:lnTo>
                    <a:pt x="98298" y="1166621"/>
                  </a:lnTo>
                </a:path>
                <a:path w="974725" h="3562350">
                  <a:moveTo>
                    <a:pt x="137922" y="1166621"/>
                  </a:moveTo>
                  <a:lnTo>
                    <a:pt x="58674" y="1166621"/>
                  </a:lnTo>
                </a:path>
                <a:path w="974725" h="3562350">
                  <a:moveTo>
                    <a:pt x="156972" y="1126997"/>
                  </a:moveTo>
                  <a:lnTo>
                    <a:pt x="98298" y="1008125"/>
                  </a:lnTo>
                </a:path>
                <a:path w="974725" h="3562350">
                  <a:moveTo>
                    <a:pt x="98298" y="1027175"/>
                  </a:moveTo>
                  <a:lnTo>
                    <a:pt x="98298" y="928115"/>
                  </a:lnTo>
                </a:path>
                <a:path w="974725" h="3562350">
                  <a:moveTo>
                    <a:pt x="98298" y="550925"/>
                  </a:moveTo>
                  <a:lnTo>
                    <a:pt x="98298" y="412241"/>
                  </a:lnTo>
                </a:path>
                <a:path w="974725" h="3562350">
                  <a:moveTo>
                    <a:pt x="137922" y="412241"/>
                  </a:moveTo>
                  <a:lnTo>
                    <a:pt x="58674" y="412241"/>
                  </a:lnTo>
                </a:path>
                <a:path w="974725" h="3562350">
                  <a:moveTo>
                    <a:pt x="156972" y="372618"/>
                  </a:moveTo>
                  <a:lnTo>
                    <a:pt x="98298" y="253745"/>
                  </a:lnTo>
                </a:path>
                <a:path w="974725" h="3562350">
                  <a:moveTo>
                    <a:pt x="98298" y="272795"/>
                  </a:moveTo>
                  <a:lnTo>
                    <a:pt x="98298" y="174497"/>
                  </a:lnTo>
                </a:path>
                <a:path w="974725" h="3562350">
                  <a:moveTo>
                    <a:pt x="0" y="828293"/>
                  </a:moveTo>
                  <a:lnTo>
                    <a:pt x="177546" y="828293"/>
                  </a:lnTo>
                </a:path>
                <a:path w="974725" h="3562350">
                  <a:moveTo>
                    <a:pt x="98298" y="2057399"/>
                  </a:moveTo>
                  <a:lnTo>
                    <a:pt x="98298" y="1917191"/>
                  </a:lnTo>
                </a:path>
                <a:path w="974725" h="3562350">
                  <a:moveTo>
                    <a:pt x="98298" y="1779269"/>
                  </a:moveTo>
                  <a:lnTo>
                    <a:pt x="98298" y="1680971"/>
                  </a:lnTo>
                </a:path>
                <a:path w="974725" h="3562350">
                  <a:moveTo>
                    <a:pt x="19050" y="1977389"/>
                  </a:moveTo>
                  <a:lnTo>
                    <a:pt x="19050" y="1720595"/>
                  </a:lnTo>
                </a:path>
                <a:path w="974725" h="3562350">
                  <a:moveTo>
                    <a:pt x="19050" y="1720595"/>
                  </a:moveTo>
                  <a:lnTo>
                    <a:pt x="196596" y="1720595"/>
                  </a:lnTo>
                </a:path>
                <a:path w="974725" h="3562350">
                  <a:moveTo>
                    <a:pt x="156972" y="1876043"/>
                  </a:moveTo>
                  <a:lnTo>
                    <a:pt x="98298" y="1757171"/>
                  </a:lnTo>
                </a:path>
                <a:path w="974725" h="3562350">
                  <a:moveTo>
                    <a:pt x="196596" y="1719071"/>
                  </a:moveTo>
                  <a:lnTo>
                    <a:pt x="196596" y="1977389"/>
                  </a:lnTo>
                </a:path>
                <a:path w="974725" h="3562350">
                  <a:moveTo>
                    <a:pt x="98298" y="2433066"/>
                  </a:moveTo>
                  <a:lnTo>
                    <a:pt x="98298" y="2295143"/>
                  </a:lnTo>
                </a:path>
                <a:path w="974725" h="3562350">
                  <a:moveTo>
                    <a:pt x="137922" y="2295143"/>
                  </a:moveTo>
                  <a:lnTo>
                    <a:pt x="58674" y="2295143"/>
                  </a:lnTo>
                </a:path>
                <a:path w="974725" h="3562350">
                  <a:moveTo>
                    <a:pt x="156972" y="2255519"/>
                  </a:moveTo>
                  <a:lnTo>
                    <a:pt x="98298" y="2136647"/>
                  </a:lnTo>
                </a:path>
                <a:path w="974725" h="3562350">
                  <a:moveTo>
                    <a:pt x="98298" y="2155697"/>
                  </a:moveTo>
                  <a:lnTo>
                    <a:pt x="98298" y="2057399"/>
                  </a:lnTo>
                </a:path>
                <a:path w="974725" h="3562350">
                  <a:moveTo>
                    <a:pt x="98298" y="1679447"/>
                  </a:moveTo>
                  <a:lnTo>
                    <a:pt x="98298" y="1541525"/>
                  </a:lnTo>
                </a:path>
                <a:path w="974725" h="3562350">
                  <a:moveTo>
                    <a:pt x="137922" y="1541525"/>
                  </a:moveTo>
                  <a:lnTo>
                    <a:pt x="58674" y="1541525"/>
                  </a:lnTo>
                </a:path>
                <a:path w="974725" h="3562350">
                  <a:moveTo>
                    <a:pt x="156972" y="1501139"/>
                  </a:moveTo>
                  <a:lnTo>
                    <a:pt x="98298" y="1382267"/>
                  </a:lnTo>
                </a:path>
                <a:path w="974725" h="3562350">
                  <a:moveTo>
                    <a:pt x="98298" y="1401317"/>
                  </a:moveTo>
                  <a:lnTo>
                    <a:pt x="98298" y="1303019"/>
                  </a:lnTo>
                </a:path>
                <a:path w="974725" h="3562350">
                  <a:moveTo>
                    <a:pt x="0" y="1956815"/>
                  </a:moveTo>
                  <a:lnTo>
                    <a:pt x="177546" y="1956815"/>
                  </a:lnTo>
                </a:path>
                <a:path w="974725" h="3562350">
                  <a:moveTo>
                    <a:pt x="98298" y="3185921"/>
                  </a:moveTo>
                  <a:lnTo>
                    <a:pt x="98298" y="3046475"/>
                  </a:lnTo>
                </a:path>
                <a:path w="974725" h="3562350">
                  <a:moveTo>
                    <a:pt x="98298" y="2907791"/>
                  </a:moveTo>
                  <a:lnTo>
                    <a:pt x="98298" y="2809493"/>
                  </a:lnTo>
                </a:path>
                <a:path w="974725" h="3562350">
                  <a:moveTo>
                    <a:pt x="19050" y="3106673"/>
                  </a:moveTo>
                  <a:lnTo>
                    <a:pt x="19050" y="2849117"/>
                  </a:lnTo>
                </a:path>
                <a:path w="974725" h="3562350">
                  <a:moveTo>
                    <a:pt x="19050" y="2849117"/>
                  </a:moveTo>
                  <a:lnTo>
                    <a:pt x="196596" y="2849117"/>
                  </a:lnTo>
                </a:path>
                <a:path w="974725" h="3562350">
                  <a:moveTo>
                    <a:pt x="156972" y="3004566"/>
                  </a:moveTo>
                  <a:lnTo>
                    <a:pt x="98298" y="2885693"/>
                  </a:lnTo>
                </a:path>
                <a:path w="974725" h="3562350">
                  <a:moveTo>
                    <a:pt x="196596" y="2847593"/>
                  </a:moveTo>
                  <a:lnTo>
                    <a:pt x="196596" y="3106673"/>
                  </a:lnTo>
                </a:path>
                <a:path w="974725" h="3562350">
                  <a:moveTo>
                    <a:pt x="98298" y="3562349"/>
                  </a:moveTo>
                  <a:lnTo>
                    <a:pt x="98298" y="3423666"/>
                  </a:lnTo>
                </a:path>
                <a:path w="974725" h="3562350">
                  <a:moveTo>
                    <a:pt x="137922" y="3423666"/>
                  </a:moveTo>
                  <a:lnTo>
                    <a:pt x="58674" y="3423666"/>
                  </a:lnTo>
                </a:path>
                <a:path w="974725" h="3562350">
                  <a:moveTo>
                    <a:pt x="156972" y="3384041"/>
                  </a:moveTo>
                  <a:lnTo>
                    <a:pt x="98298" y="3265169"/>
                  </a:lnTo>
                </a:path>
                <a:path w="974725" h="3562350">
                  <a:moveTo>
                    <a:pt x="98298" y="3284219"/>
                  </a:moveTo>
                  <a:lnTo>
                    <a:pt x="98298" y="3185921"/>
                  </a:lnTo>
                </a:path>
                <a:path w="974725" h="3562350">
                  <a:moveTo>
                    <a:pt x="98298" y="2807969"/>
                  </a:moveTo>
                  <a:lnTo>
                    <a:pt x="98298" y="2670047"/>
                  </a:lnTo>
                </a:path>
                <a:path w="974725" h="3562350">
                  <a:moveTo>
                    <a:pt x="137922" y="2670047"/>
                  </a:moveTo>
                  <a:lnTo>
                    <a:pt x="58674" y="2670047"/>
                  </a:lnTo>
                </a:path>
                <a:path w="974725" h="3562350">
                  <a:moveTo>
                    <a:pt x="156972" y="2630423"/>
                  </a:moveTo>
                  <a:lnTo>
                    <a:pt x="98298" y="2510790"/>
                  </a:lnTo>
                </a:path>
                <a:path w="974725" h="3562350">
                  <a:moveTo>
                    <a:pt x="98298" y="2529840"/>
                  </a:moveTo>
                  <a:lnTo>
                    <a:pt x="98298" y="2431541"/>
                  </a:lnTo>
                </a:path>
                <a:path w="974725" h="3562350">
                  <a:moveTo>
                    <a:pt x="0" y="3086099"/>
                  </a:moveTo>
                  <a:lnTo>
                    <a:pt x="177546" y="3086099"/>
                  </a:lnTo>
                </a:path>
                <a:path w="974725" h="3562350">
                  <a:moveTo>
                    <a:pt x="104394" y="1258823"/>
                  </a:moveTo>
                  <a:lnTo>
                    <a:pt x="974598" y="1258823"/>
                  </a:lnTo>
                </a:path>
                <a:path w="974725" h="3562350">
                  <a:moveTo>
                    <a:pt x="974598" y="1258823"/>
                  </a:moveTo>
                  <a:lnTo>
                    <a:pt x="974598" y="0"/>
                  </a:lnTo>
                </a:path>
              </a:pathLst>
            </a:custGeom>
            <a:ln w="19050">
              <a:solidFill>
                <a:srgbClr val="0000FF"/>
              </a:solidFill>
            </a:ln>
          </p:spPr>
          <p:txBody>
            <a:bodyPr wrap="square" lIns="0" tIns="0" rIns="0" bIns="0" rtlCol="0"/>
            <a:lstStyle/>
            <a:p>
              <a:endParaRPr/>
            </a:p>
          </p:txBody>
        </p:sp>
        <p:sp>
          <p:nvSpPr>
            <p:cNvPr id="17" name="object 17"/>
            <p:cNvSpPr/>
            <p:nvPr/>
          </p:nvSpPr>
          <p:spPr>
            <a:xfrm>
              <a:off x="8229853" y="2044699"/>
              <a:ext cx="304800" cy="260985"/>
            </a:xfrm>
            <a:custGeom>
              <a:avLst/>
              <a:gdLst/>
              <a:ahLst/>
              <a:cxnLst/>
              <a:rect l="l" t="t" r="r" b="b"/>
              <a:pathLst>
                <a:path w="304800" h="260985">
                  <a:moveTo>
                    <a:pt x="304800" y="130301"/>
                  </a:moveTo>
                  <a:lnTo>
                    <a:pt x="296997" y="88952"/>
                  </a:lnTo>
                  <a:lnTo>
                    <a:pt x="275295" y="53163"/>
                  </a:lnTo>
                  <a:lnTo>
                    <a:pt x="242255" y="25017"/>
                  </a:lnTo>
                  <a:lnTo>
                    <a:pt x="200436" y="6601"/>
                  </a:lnTo>
                  <a:lnTo>
                    <a:pt x="152400" y="0"/>
                  </a:lnTo>
                  <a:lnTo>
                    <a:pt x="104070" y="6601"/>
                  </a:lnTo>
                  <a:lnTo>
                    <a:pt x="62215" y="25017"/>
                  </a:lnTo>
                  <a:lnTo>
                    <a:pt x="29285" y="53163"/>
                  </a:lnTo>
                  <a:lnTo>
                    <a:pt x="7729" y="88952"/>
                  </a:lnTo>
                  <a:lnTo>
                    <a:pt x="0" y="130302"/>
                  </a:lnTo>
                  <a:lnTo>
                    <a:pt x="7729" y="171358"/>
                  </a:lnTo>
                  <a:lnTo>
                    <a:pt x="29285" y="207111"/>
                  </a:lnTo>
                  <a:lnTo>
                    <a:pt x="62215" y="235366"/>
                  </a:lnTo>
                  <a:lnTo>
                    <a:pt x="104070" y="253928"/>
                  </a:lnTo>
                  <a:lnTo>
                    <a:pt x="152400" y="260604"/>
                  </a:lnTo>
                  <a:lnTo>
                    <a:pt x="200436" y="253928"/>
                  </a:lnTo>
                  <a:lnTo>
                    <a:pt x="242255" y="235366"/>
                  </a:lnTo>
                  <a:lnTo>
                    <a:pt x="275295" y="207111"/>
                  </a:lnTo>
                  <a:lnTo>
                    <a:pt x="296997" y="171358"/>
                  </a:lnTo>
                  <a:lnTo>
                    <a:pt x="304800" y="130301"/>
                  </a:lnTo>
                  <a:close/>
                </a:path>
              </a:pathLst>
            </a:custGeom>
            <a:solidFill>
              <a:srgbClr val="FFFFFF"/>
            </a:solidFill>
          </p:spPr>
          <p:txBody>
            <a:bodyPr wrap="square" lIns="0" tIns="0" rIns="0" bIns="0" rtlCol="0"/>
            <a:lstStyle/>
            <a:p>
              <a:endParaRPr/>
            </a:p>
          </p:txBody>
        </p:sp>
        <p:sp>
          <p:nvSpPr>
            <p:cNvPr id="18" name="object 18"/>
            <p:cNvSpPr/>
            <p:nvPr/>
          </p:nvSpPr>
          <p:spPr>
            <a:xfrm>
              <a:off x="8229853" y="2044699"/>
              <a:ext cx="304800" cy="260985"/>
            </a:xfrm>
            <a:custGeom>
              <a:avLst/>
              <a:gdLst/>
              <a:ahLst/>
              <a:cxnLst/>
              <a:rect l="l" t="t" r="r" b="b"/>
              <a:pathLst>
                <a:path w="304800" h="260985">
                  <a:moveTo>
                    <a:pt x="304800" y="130301"/>
                  </a:moveTo>
                  <a:lnTo>
                    <a:pt x="296997" y="88952"/>
                  </a:lnTo>
                  <a:lnTo>
                    <a:pt x="275295" y="53163"/>
                  </a:lnTo>
                  <a:lnTo>
                    <a:pt x="242255" y="25017"/>
                  </a:lnTo>
                  <a:lnTo>
                    <a:pt x="200436" y="6601"/>
                  </a:lnTo>
                  <a:lnTo>
                    <a:pt x="152400" y="0"/>
                  </a:lnTo>
                  <a:lnTo>
                    <a:pt x="104070" y="6601"/>
                  </a:lnTo>
                  <a:lnTo>
                    <a:pt x="62215" y="25017"/>
                  </a:lnTo>
                  <a:lnTo>
                    <a:pt x="29285" y="53163"/>
                  </a:lnTo>
                  <a:lnTo>
                    <a:pt x="7729" y="88952"/>
                  </a:lnTo>
                  <a:lnTo>
                    <a:pt x="0" y="130302"/>
                  </a:lnTo>
                  <a:lnTo>
                    <a:pt x="7729" y="171358"/>
                  </a:lnTo>
                  <a:lnTo>
                    <a:pt x="29285" y="207111"/>
                  </a:lnTo>
                  <a:lnTo>
                    <a:pt x="62215" y="235366"/>
                  </a:lnTo>
                  <a:lnTo>
                    <a:pt x="104070" y="253928"/>
                  </a:lnTo>
                  <a:lnTo>
                    <a:pt x="152400" y="260604"/>
                  </a:lnTo>
                  <a:lnTo>
                    <a:pt x="200436" y="253928"/>
                  </a:lnTo>
                  <a:lnTo>
                    <a:pt x="242255" y="235366"/>
                  </a:lnTo>
                  <a:lnTo>
                    <a:pt x="275295" y="207111"/>
                  </a:lnTo>
                  <a:lnTo>
                    <a:pt x="296997" y="171358"/>
                  </a:lnTo>
                  <a:lnTo>
                    <a:pt x="304800" y="130301"/>
                  </a:lnTo>
                  <a:close/>
                </a:path>
              </a:pathLst>
            </a:custGeom>
            <a:ln w="19050">
              <a:solidFill>
                <a:srgbClr val="0000FF"/>
              </a:solidFill>
            </a:ln>
          </p:spPr>
          <p:txBody>
            <a:bodyPr wrap="square" lIns="0" tIns="0" rIns="0" bIns="0" rtlCol="0"/>
            <a:lstStyle/>
            <a:p>
              <a:endParaRPr/>
            </a:p>
          </p:txBody>
        </p:sp>
        <p:sp>
          <p:nvSpPr>
            <p:cNvPr id="19" name="object 19"/>
            <p:cNvSpPr/>
            <p:nvPr/>
          </p:nvSpPr>
          <p:spPr>
            <a:xfrm>
              <a:off x="5168900" y="2479801"/>
              <a:ext cx="3235960" cy="3524250"/>
            </a:xfrm>
            <a:custGeom>
              <a:avLst/>
              <a:gdLst/>
              <a:ahLst/>
              <a:cxnLst/>
              <a:rect l="l" t="t" r="r" b="b"/>
              <a:pathLst>
                <a:path w="3235959" h="3524250">
                  <a:moveTo>
                    <a:pt x="2365248" y="2212847"/>
                  </a:moveTo>
                  <a:lnTo>
                    <a:pt x="3235452" y="2212847"/>
                  </a:lnTo>
                </a:path>
                <a:path w="3235959" h="3524250">
                  <a:moveTo>
                    <a:pt x="880872" y="753617"/>
                  </a:moveTo>
                  <a:lnTo>
                    <a:pt x="880872" y="614171"/>
                  </a:lnTo>
                </a:path>
                <a:path w="3235959" h="3524250">
                  <a:moveTo>
                    <a:pt x="880872" y="476249"/>
                  </a:moveTo>
                  <a:lnTo>
                    <a:pt x="880872" y="377951"/>
                  </a:lnTo>
                </a:path>
                <a:path w="3235959" h="3524250">
                  <a:moveTo>
                    <a:pt x="801624" y="674369"/>
                  </a:moveTo>
                  <a:lnTo>
                    <a:pt x="801624" y="417575"/>
                  </a:lnTo>
                </a:path>
                <a:path w="3235959" h="3524250">
                  <a:moveTo>
                    <a:pt x="801624" y="417575"/>
                  </a:moveTo>
                  <a:lnTo>
                    <a:pt x="979170" y="417575"/>
                  </a:lnTo>
                </a:path>
                <a:path w="3235959" h="3524250">
                  <a:moveTo>
                    <a:pt x="939546" y="573023"/>
                  </a:moveTo>
                  <a:lnTo>
                    <a:pt x="880872" y="454151"/>
                  </a:lnTo>
                </a:path>
                <a:path w="3235959" h="3524250">
                  <a:moveTo>
                    <a:pt x="979170" y="416051"/>
                  </a:moveTo>
                  <a:lnTo>
                    <a:pt x="979170" y="674369"/>
                  </a:lnTo>
                </a:path>
                <a:path w="3235959" h="3524250">
                  <a:moveTo>
                    <a:pt x="880872" y="1130045"/>
                  </a:moveTo>
                  <a:lnTo>
                    <a:pt x="880872" y="992123"/>
                  </a:lnTo>
                </a:path>
                <a:path w="3235959" h="3524250">
                  <a:moveTo>
                    <a:pt x="920496" y="992123"/>
                  </a:moveTo>
                  <a:lnTo>
                    <a:pt x="841248" y="992123"/>
                  </a:lnTo>
                </a:path>
                <a:path w="3235959" h="3524250">
                  <a:moveTo>
                    <a:pt x="939546" y="952499"/>
                  </a:moveTo>
                  <a:lnTo>
                    <a:pt x="880872" y="833627"/>
                  </a:lnTo>
                </a:path>
                <a:path w="3235959" h="3524250">
                  <a:moveTo>
                    <a:pt x="880872" y="852677"/>
                  </a:moveTo>
                  <a:lnTo>
                    <a:pt x="880872" y="753617"/>
                  </a:lnTo>
                </a:path>
                <a:path w="3235959" h="3524250">
                  <a:moveTo>
                    <a:pt x="880872" y="376427"/>
                  </a:moveTo>
                  <a:lnTo>
                    <a:pt x="880872" y="237743"/>
                  </a:lnTo>
                </a:path>
                <a:path w="3235959" h="3524250">
                  <a:moveTo>
                    <a:pt x="920496" y="237743"/>
                  </a:moveTo>
                  <a:lnTo>
                    <a:pt x="841248" y="237743"/>
                  </a:lnTo>
                </a:path>
                <a:path w="3235959" h="3524250">
                  <a:moveTo>
                    <a:pt x="939546" y="198119"/>
                  </a:moveTo>
                  <a:lnTo>
                    <a:pt x="880872" y="79247"/>
                  </a:lnTo>
                </a:path>
                <a:path w="3235959" h="3524250">
                  <a:moveTo>
                    <a:pt x="880872" y="98297"/>
                  </a:moveTo>
                  <a:lnTo>
                    <a:pt x="880872" y="0"/>
                  </a:lnTo>
                </a:path>
                <a:path w="3235959" h="3524250">
                  <a:moveTo>
                    <a:pt x="782574" y="653795"/>
                  </a:moveTo>
                  <a:lnTo>
                    <a:pt x="960120" y="653795"/>
                  </a:lnTo>
                </a:path>
                <a:path w="3235959" h="3524250">
                  <a:moveTo>
                    <a:pt x="880872" y="1882901"/>
                  </a:moveTo>
                  <a:lnTo>
                    <a:pt x="880872" y="1742693"/>
                  </a:lnTo>
                </a:path>
                <a:path w="3235959" h="3524250">
                  <a:moveTo>
                    <a:pt x="880872" y="1604771"/>
                  </a:moveTo>
                  <a:lnTo>
                    <a:pt x="880872" y="1506473"/>
                  </a:lnTo>
                </a:path>
                <a:path w="3235959" h="3524250">
                  <a:moveTo>
                    <a:pt x="801624" y="1802891"/>
                  </a:moveTo>
                  <a:lnTo>
                    <a:pt x="801624" y="1546097"/>
                  </a:lnTo>
                </a:path>
                <a:path w="3235959" h="3524250">
                  <a:moveTo>
                    <a:pt x="801624" y="1546097"/>
                  </a:moveTo>
                  <a:lnTo>
                    <a:pt x="979170" y="1546097"/>
                  </a:lnTo>
                </a:path>
                <a:path w="3235959" h="3524250">
                  <a:moveTo>
                    <a:pt x="939546" y="1701545"/>
                  </a:moveTo>
                  <a:lnTo>
                    <a:pt x="880872" y="1582673"/>
                  </a:lnTo>
                </a:path>
                <a:path w="3235959" h="3524250">
                  <a:moveTo>
                    <a:pt x="979170" y="1544573"/>
                  </a:moveTo>
                  <a:lnTo>
                    <a:pt x="979170" y="1802891"/>
                  </a:lnTo>
                </a:path>
                <a:path w="3235959" h="3524250">
                  <a:moveTo>
                    <a:pt x="880872" y="2258567"/>
                  </a:moveTo>
                  <a:lnTo>
                    <a:pt x="880872" y="2120645"/>
                  </a:lnTo>
                </a:path>
                <a:path w="3235959" h="3524250">
                  <a:moveTo>
                    <a:pt x="920496" y="2120645"/>
                  </a:moveTo>
                  <a:lnTo>
                    <a:pt x="841248" y="2120645"/>
                  </a:lnTo>
                </a:path>
                <a:path w="3235959" h="3524250">
                  <a:moveTo>
                    <a:pt x="939546" y="2081021"/>
                  </a:moveTo>
                  <a:lnTo>
                    <a:pt x="880872" y="1962149"/>
                  </a:lnTo>
                </a:path>
                <a:path w="3235959" h="3524250">
                  <a:moveTo>
                    <a:pt x="880872" y="1981199"/>
                  </a:moveTo>
                  <a:lnTo>
                    <a:pt x="880872" y="1882901"/>
                  </a:lnTo>
                </a:path>
                <a:path w="3235959" h="3524250">
                  <a:moveTo>
                    <a:pt x="880872" y="1504949"/>
                  </a:moveTo>
                  <a:lnTo>
                    <a:pt x="880872" y="1367027"/>
                  </a:lnTo>
                </a:path>
                <a:path w="3235959" h="3524250">
                  <a:moveTo>
                    <a:pt x="920496" y="1367027"/>
                  </a:moveTo>
                  <a:lnTo>
                    <a:pt x="841248" y="1367027"/>
                  </a:lnTo>
                </a:path>
                <a:path w="3235959" h="3524250">
                  <a:moveTo>
                    <a:pt x="939546" y="1326641"/>
                  </a:moveTo>
                  <a:lnTo>
                    <a:pt x="880872" y="1207769"/>
                  </a:lnTo>
                </a:path>
                <a:path w="3235959" h="3524250">
                  <a:moveTo>
                    <a:pt x="880872" y="1226819"/>
                  </a:moveTo>
                  <a:lnTo>
                    <a:pt x="880872" y="1128521"/>
                  </a:lnTo>
                </a:path>
                <a:path w="3235959" h="3524250">
                  <a:moveTo>
                    <a:pt x="782574" y="1782317"/>
                  </a:moveTo>
                  <a:lnTo>
                    <a:pt x="960120" y="1782317"/>
                  </a:lnTo>
                </a:path>
                <a:path w="3235959" h="3524250">
                  <a:moveTo>
                    <a:pt x="880872" y="3011423"/>
                  </a:moveTo>
                  <a:lnTo>
                    <a:pt x="880872" y="2871977"/>
                  </a:lnTo>
                </a:path>
                <a:path w="3235959" h="3524250">
                  <a:moveTo>
                    <a:pt x="880872" y="2733293"/>
                  </a:moveTo>
                  <a:lnTo>
                    <a:pt x="880872" y="2634995"/>
                  </a:lnTo>
                </a:path>
                <a:path w="3235959" h="3524250">
                  <a:moveTo>
                    <a:pt x="801624" y="2932175"/>
                  </a:moveTo>
                  <a:lnTo>
                    <a:pt x="801624" y="2674619"/>
                  </a:lnTo>
                </a:path>
                <a:path w="3235959" h="3524250">
                  <a:moveTo>
                    <a:pt x="801624" y="2674619"/>
                  </a:moveTo>
                  <a:lnTo>
                    <a:pt x="979170" y="2674619"/>
                  </a:lnTo>
                </a:path>
                <a:path w="3235959" h="3524250">
                  <a:moveTo>
                    <a:pt x="939546" y="2830067"/>
                  </a:moveTo>
                  <a:lnTo>
                    <a:pt x="880872" y="2711195"/>
                  </a:lnTo>
                </a:path>
                <a:path w="3235959" h="3524250">
                  <a:moveTo>
                    <a:pt x="979170" y="2673095"/>
                  </a:moveTo>
                  <a:lnTo>
                    <a:pt x="979170" y="2932175"/>
                  </a:lnTo>
                </a:path>
                <a:path w="3235959" h="3524250">
                  <a:moveTo>
                    <a:pt x="880872" y="3387851"/>
                  </a:moveTo>
                  <a:lnTo>
                    <a:pt x="880872" y="3249167"/>
                  </a:lnTo>
                </a:path>
                <a:path w="3235959" h="3524250">
                  <a:moveTo>
                    <a:pt x="920496" y="3249167"/>
                  </a:moveTo>
                  <a:lnTo>
                    <a:pt x="841248" y="3249167"/>
                  </a:lnTo>
                </a:path>
                <a:path w="3235959" h="3524250">
                  <a:moveTo>
                    <a:pt x="939546" y="3209543"/>
                  </a:moveTo>
                  <a:lnTo>
                    <a:pt x="880872" y="3090671"/>
                  </a:lnTo>
                </a:path>
                <a:path w="3235959" h="3524250">
                  <a:moveTo>
                    <a:pt x="880872" y="3109721"/>
                  </a:moveTo>
                  <a:lnTo>
                    <a:pt x="880872" y="3011423"/>
                  </a:lnTo>
                </a:path>
                <a:path w="3235959" h="3524250">
                  <a:moveTo>
                    <a:pt x="880872" y="2633471"/>
                  </a:moveTo>
                  <a:lnTo>
                    <a:pt x="880872" y="2495549"/>
                  </a:lnTo>
                </a:path>
                <a:path w="3235959" h="3524250">
                  <a:moveTo>
                    <a:pt x="920496" y="2495549"/>
                  </a:moveTo>
                  <a:lnTo>
                    <a:pt x="841248" y="2495549"/>
                  </a:lnTo>
                </a:path>
                <a:path w="3235959" h="3524250">
                  <a:moveTo>
                    <a:pt x="939546" y="2455925"/>
                  </a:moveTo>
                  <a:lnTo>
                    <a:pt x="880872" y="2336291"/>
                  </a:lnTo>
                </a:path>
                <a:path w="3235959" h="3524250">
                  <a:moveTo>
                    <a:pt x="880872" y="2355341"/>
                  </a:moveTo>
                  <a:lnTo>
                    <a:pt x="880872" y="2257043"/>
                  </a:lnTo>
                </a:path>
                <a:path w="3235959" h="3524250">
                  <a:moveTo>
                    <a:pt x="782574" y="2911601"/>
                  </a:moveTo>
                  <a:lnTo>
                    <a:pt x="960120" y="2911601"/>
                  </a:lnTo>
                </a:path>
                <a:path w="3235959" h="3524250">
                  <a:moveTo>
                    <a:pt x="0" y="1084326"/>
                  </a:moveTo>
                  <a:lnTo>
                    <a:pt x="870203" y="1084325"/>
                  </a:lnTo>
                </a:path>
                <a:path w="3235959" h="3524250">
                  <a:moveTo>
                    <a:pt x="0" y="2212848"/>
                  </a:moveTo>
                  <a:lnTo>
                    <a:pt x="870203" y="2212847"/>
                  </a:lnTo>
                </a:path>
                <a:path w="3235959" h="3524250">
                  <a:moveTo>
                    <a:pt x="3216402" y="2212847"/>
                  </a:moveTo>
                  <a:lnTo>
                    <a:pt x="3216402" y="3524249"/>
                  </a:lnTo>
                </a:path>
              </a:pathLst>
            </a:custGeom>
            <a:ln w="19050">
              <a:solidFill>
                <a:srgbClr val="0000FF"/>
              </a:solidFill>
            </a:ln>
          </p:spPr>
          <p:txBody>
            <a:bodyPr wrap="square" lIns="0" tIns="0" rIns="0" bIns="0" rtlCol="0"/>
            <a:lstStyle/>
            <a:p>
              <a:endParaRPr/>
            </a:p>
          </p:txBody>
        </p:sp>
        <p:sp>
          <p:nvSpPr>
            <p:cNvPr id="20" name="object 20"/>
            <p:cNvSpPr/>
            <p:nvPr/>
          </p:nvSpPr>
          <p:spPr>
            <a:xfrm>
              <a:off x="8323579" y="6002527"/>
              <a:ext cx="124460" cy="123825"/>
            </a:xfrm>
            <a:custGeom>
              <a:avLst/>
              <a:gdLst/>
              <a:ahLst/>
              <a:cxnLst/>
              <a:rect l="l" t="t" r="r" b="b"/>
              <a:pathLst>
                <a:path w="124459" h="123825">
                  <a:moveTo>
                    <a:pt x="124205" y="0"/>
                  </a:moveTo>
                  <a:lnTo>
                    <a:pt x="0" y="0"/>
                  </a:lnTo>
                  <a:lnTo>
                    <a:pt x="62484" y="123444"/>
                  </a:lnTo>
                  <a:lnTo>
                    <a:pt x="124205" y="0"/>
                  </a:lnTo>
                  <a:close/>
                </a:path>
              </a:pathLst>
            </a:custGeom>
            <a:solidFill>
              <a:srgbClr val="0000FF"/>
            </a:solidFill>
          </p:spPr>
          <p:txBody>
            <a:bodyPr wrap="square" lIns="0" tIns="0" rIns="0" bIns="0" rtlCol="0"/>
            <a:lstStyle/>
            <a:p>
              <a:endParaRPr/>
            </a:p>
          </p:txBody>
        </p:sp>
        <p:sp>
          <p:nvSpPr>
            <p:cNvPr id="21" name="object 21"/>
            <p:cNvSpPr/>
            <p:nvPr/>
          </p:nvSpPr>
          <p:spPr>
            <a:xfrm>
              <a:off x="5168900" y="4692650"/>
              <a:ext cx="0" cy="1311910"/>
            </a:xfrm>
            <a:custGeom>
              <a:avLst/>
              <a:gdLst/>
              <a:ahLst/>
              <a:cxnLst/>
              <a:rect l="l" t="t" r="r" b="b"/>
              <a:pathLst>
                <a:path h="1311910">
                  <a:moveTo>
                    <a:pt x="0" y="0"/>
                  </a:moveTo>
                  <a:lnTo>
                    <a:pt x="0" y="1311402"/>
                  </a:lnTo>
                </a:path>
              </a:pathLst>
            </a:custGeom>
            <a:ln w="19050">
              <a:solidFill>
                <a:srgbClr val="0000FF"/>
              </a:solidFill>
            </a:ln>
          </p:spPr>
          <p:txBody>
            <a:bodyPr wrap="square" lIns="0" tIns="0" rIns="0" bIns="0" rtlCol="0"/>
            <a:lstStyle/>
            <a:p>
              <a:endParaRPr/>
            </a:p>
          </p:txBody>
        </p:sp>
        <p:sp>
          <p:nvSpPr>
            <p:cNvPr id="22" name="object 22"/>
            <p:cNvSpPr/>
            <p:nvPr/>
          </p:nvSpPr>
          <p:spPr>
            <a:xfrm>
              <a:off x="5107177" y="6002527"/>
              <a:ext cx="124460" cy="123825"/>
            </a:xfrm>
            <a:custGeom>
              <a:avLst/>
              <a:gdLst/>
              <a:ahLst/>
              <a:cxnLst/>
              <a:rect l="l" t="t" r="r" b="b"/>
              <a:pathLst>
                <a:path w="124460" h="123825">
                  <a:moveTo>
                    <a:pt x="124206" y="0"/>
                  </a:moveTo>
                  <a:lnTo>
                    <a:pt x="0" y="0"/>
                  </a:lnTo>
                  <a:lnTo>
                    <a:pt x="61722" y="123444"/>
                  </a:lnTo>
                  <a:lnTo>
                    <a:pt x="124206" y="0"/>
                  </a:lnTo>
                  <a:close/>
                </a:path>
              </a:pathLst>
            </a:custGeom>
            <a:solidFill>
              <a:srgbClr val="0000FF"/>
            </a:solidFill>
          </p:spPr>
          <p:txBody>
            <a:bodyPr wrap="square" lIns="0" tIns="0" rIns="0" bIns="0" rtlCol="0"/>
            <a:lstStyle/>
            <a:p>
              <a:endParaRPr/>
            </a:p>
          </p:txBody>
        </p:sp>
        <p:sp>
          <p:nvSpPr>
            <p:cNvPr id="23" name="object 23"/>
            <p:cNvSpPr/>
            <p:nvPr/>
          </p:nvSpPr>
          <p:spPr>
            <a:xfrm>
              <a:off x="5168900" y="2254249"/>
              <a:ext cx="0" cy="1310005"/>
            </a:xfrm>
            <a:custGeom>
              <a:avLst/>
              <a:gdLst/>
              <a:ahLst/>
              <a:cxnLst/>
              <a:rect l="l" t="t" r="r" b="b"/>
              <a:pathLst>
                <a:path h="1310004">
                  <a:moveTo>
                    <a:pt x="0" y="1309877"/>
                  </a:moveTo>
                  <a:lnTo>
                    <a:pt x="0" y="0"/>
                  </a:lnTo>
                </a:path>
              </a:pathLst>
            </a:custGeom>
            <a:ln w="19050">
              <a:solidFill>
                <a:srgbClr val="0000FF"/>
              </a:solidFill>
            </a:ln>
          </p:spPr>
          <p:txBody>
            <a:bodyPr wrap="square" lIns="0" tIns="0" rIns="0" bIns="0" rtlCol="0"/>
            <a:lstStyle/>
            <a:p>
              <a:endParaRPr/>
            </a:p>
          </p:txBody>
        </p:sp>
        <p:sp>
          <p:nvSpPr>
            <p:cNvPr id="24" name="object 24"/>
            <p:cNvSpPr/>
            <p:nvPr/>
          </p:nvSpPr>
          <p:spPr>
            <a:xfrm>
              <a:off x="5107177" y="2133091"/>
              <a:ext cx="124460" cy="123825"/>
            </a:xfrm>
            <a:custGeom>
              <a:avLst/>
              <a:gdLst/>
              <a:ahLst/>
              <a:cxnLst/>
              <a:rect l="l" t="t" r="r" b="b"/>
              <a:pathLst>
                <a:path w="124460" h="123825">
                  <a:moveTo>
                    <a:pt x="124206" y="123443"/>
                  </a:moveTo>
                  <a:lnTo>
                    <a:pt x="61722" y="0"/>
                  </a:lnTo>
                  <a:lnTo>
                    <a:pt x="0" y="123443"/>
                  </a:lnTo>
                  <a:lnTo>
                    <a:pt x="124206" y="123443"/>
                  </a:lnTo>
                  <a:close/>
                </a:path>
              </a:pathLst>
            </a:custGeom>
            <a:solidFill>
              <a:srgbClr val="0000FF"/>
            </a:solidFill>
          </p:spPr>
          <p:txBody>
            <a:bodyPr wrap="square" lIns="0" tIns="0" rIns="0" bIns="0" rtlCol="0"/>
            <a:lstStyle/>
            <a:p>
              <a:endParaRPr/>
            </a:p>
          </p:txBody>
        </p:sp>
      </p:grpSp>
      <p:sp>
        <p:nvSpPr>
          <p:cNvPr id="25" name="Rectángulo 2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6" name="Imagen 25" descr="Breaker-and-a-half arrangement"/>
          <p:cNvPicPr/>
          <p:nvPr/>
        </p:nvPicPr>
        <p:blipFill>
          <a:blip r:embed="rId6">
            <a:extLst>
              <a:ext uri="{28A0092B-C50C-407E-A947-70E740481C1C}">
                <a14:useLocalDpi xmlns:a14="http://schemas.microsoft.com/office/drawing/2010/main" val="0"/>
              </a:ext>
            </a:extLst>
          </a:blip>
          <a:srcRect/>
          <a:stretch>
            <a:fillRect/>
          </a:stretch>
        </p:blipFill>
        <p:spPr bwMode="auto">
          <a:xfrm>
            <a:off x="9661069" y="3852599"/>
            <a:ext cx="7512239" cy="5927087"/>
          </a:xfrm>
          <a:prstGeom prst="rect">
            <a:avLst/>
          </a:prstGeom>
          <a:noFill/>
          <a:ln>
            <a:noFill/>
          </a:ln>
        </p:spPr>
      </p:pic>
    </p:spTree>
  </p:cSld>
  <p:clrMapOvr>
    <a:masterClrMapping/>
  </p:clrMapOvr>
  <p:transition>
    <p:blind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6850" y="538869"/>
            <a:ext cx="10362691" cy="443711"/>
          </a:xfrm>
          <a:prstGeom prst="rect">
            <a:avLst/>
          </a:prstGeom>
        </p:spPr>
        <p:txBody>
          <a:bodyPr vert="horz" wrap="square" lIns="0" tIns="12700" rIns="0" bIns="0" rtlCol="0">
            <a:spAutoFit/>
          </a:bodyPr>
          <a:lstStyle/>
          <a:p>
            <a:pPr marL="12700">
              <a:spcBef>
                <a:spcPts val="100"/>
              </a:spcBef>
            </a:pPr>
            <a:r>
              <a:rPr sz="2800" b="1" spc="-5" dirty="0">
                <a:solidFill>
                  <a:schemeClr val="tx1"/>
                </a:solidFill>
                <a:effectLst>
                  <a:outerShdw blurRad="38100" dist="38100" dir="2700000" algn="tl">
                    <a:srgbClr val="000000">
                      <a:alpha val="43137"/>
                    </a:srgbClr>
                  </a:outerShdw>
                </a:effectLst>
              </a:rPr>
              <a:t>CONFIGURACION</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EN</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INTERRUPTOR</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Y</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MEDIO</a:t>
            </a:r>
            <a:endParaRPr sz="2800" dirty="0">
              <a:solidFill>
                <a:schemeClr val="tx1"/>
              </a:solidFill>
              <a:effectLst>
                <a:outerShdw blurRad="38100" dist="38100" dir="2700000" algn="tl">
                  <a:srgbClr val="000000">
                    <a:alpha val="43137"/>
                  </a:srgbClr>
                </a:outerShdw>
              </a:effectLst>
            </a:endParaRPr>
          </a:p>
        </p:txBody>
      </p:sp>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44" name="Imagen 243"/>
          <p:cNvPicPr>
            <a:picLocks noChangeAspect="1"/>
          </p:cNvPicPr>
          <p:nvPr/>
        </p:nvPicPr>
        <p:blipFill>
          <a:blip r:embed="rId2"/>
          <a:stretch>
            <a:fillRect/>
          </a:stretch>
        </p:blipFill>
        <p:spPr>
          <a:xfrm>
            <a:off x="1854200" y="1287157"/>
            <a:ext cx="14097000" cy="8382000"/>
          </a:xfrm>
          <a:prstGeom prst="rect">
            <a:avLst/>
          </a:prstGeom>
        </p:spPr>
      </p:pic>
    </p:spTree>
  </p:cSld>
  <p:clrMapOvr>
    <a:masterClrMapping/>
  </p:clrMapOvr>
  <p:transition>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73400" y="442779"/>
            <a:ext cx="13095341" cy="443711"/>
          </a:xfrm>
          <a:prstGeom prst="rect">
            <a:avLst/>
          </a:prstGeom>
        </p:spPr>
        <p:txBody>
          <a:bodyPr vert="horz" wrap="square" lIns="0" tIns="12700" rIns="0" bIns="0" rtlCol="0">
            <a:spAutoFit/>
          </a:bodyPr>
          <a:lstStyle/>
          <a:p>
            <a:pPr marL="12700">
              <a:spcBef>
                <a:spcPts val="100"/>
              </a:spcBef>
            </a:pPr>
            <a:r>
              <a:rPr sz="2800" b="1" spc="-5" dirty="0">
                <a:solidFill>
                  <a:schemeClr val="tx1"/>
                </a:solidFill>
                <a:effectLst>
                  <a:outerShdw blurRad="38100" dist="38100" dir="2700000" algn="tl">
                    <a:srgbClr val="000000">
                      <a:alpha val="43137"/>
                    </a:srgbClr>
                  </a:outerShdw>
                </a:effectLst>
              </a:rPr>
              <a:t>CONFIGURACION</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2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5"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EN</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INTERRUPTOR</a:t>
            </a:r>
            <a:r>
              <a:rPr sz="2800" b="1" spc="-20" dirty="0">
                <a:solidFill>
                  <a:schemeClr val="tx1"/>
                </a:solidFill>
                <a:effectLst>
                  <a:outerShdw blurRad="38100" dist="38100" dir="2700000" algn="tl">
                    <a:srgbClr val="000000">
                      <a:alpha val="43137"/>
                    </a:srgbClr>
                  </a:outerShdw>
                </a:effectLst>
              </a:rPr>
              <a:t> </a:t>
            </a:r>
            <a:r>
              <a:rPr sz="2800" b="1" dirty="0">
                <a:solidFill>
                  <a:schemeClr val="tx1"/>
                </a:solidFill>
                <a:effectLst>
                  <a:outerShdw blurRad="38100" dist="38100" dir="2700000" algn="tl">
                    <a:srgbClr val="000000">
                      <a:alpha val="43137"/>
                    </a:srgbClr>
                  </a:outerShdw>
                </a:effectLst>
              </a:rPr>
              <a:t>Y</a:t>
            </a:r>
            <a:r>
              <a:rPr sz="2800" b="1" spc="-15" dirty="0">
                <a:solidFill>
                  <a:schemeClr val="tx1"/>
                </a:solidFill>
                <a:effectLst>
                  <a:outerShdw blurRad="38100" dist="38100" dir="2700000" algn="tl">
                    <a:srgbClr val="000000">
                      <a:alpha val="43137"/>
                    </a:srgbClr>
                  </a:outerShdw>
                </a:effectLst>
              </a:rPr>
              <a:t> </a:t>
            </a:r>
            <a:r>
              <a:rPr sz="2800" b="1" dirty="0" smtClean="0">
                <a:solidFill>
                  <a:schemeClr val="tx1"/>
                </a:solidFill>
                <a:effectLst>
                  <a:outerShdw blurRad="38100" dist="38100" dir="2700000" algn="tl">
                    <a:srgbClr val="000000">
                      <a:alpha val="43137"/>
                    </a:srgbClr>
                  </a:outerShdw>
                </a:effectLst>
              </a:rPr>
              <a:t>MEDIO</a:t>
            </a:r>
            <a:r>
              <a:rPr lang="es-AR" sz="2800" b="1" dirty="0" smtClean="0">
                <a:solidFill>
                  <a:schemeClr val="tx1"/>
                </a:solidFill>
                <a:effectLst>
                  <a:outerShdw blurRad="38100" dist="38100" dir="2700000" algn="tl">
                    <a:srgbClr val="000000">
                      <a:alpha val="43137"/>
                    </a:srgbClr>
                  </a:outerShdw>
                </a:effectLst>
              </a:rPr>
              <a:t> </a:t>
            </a:r>
            <a:r>
              <a:rPr lang="es-AR" sz="2800" b="1" dirty="0">
                <a:solidFill>
                  <a:schemeClr val="tx1"/>
                </a:solidFill>
                <a:effectLst>
                  <a:outerShdw blurRad="38100" dist="38100" dir="2700000" algn="tl">
                    <a:srgbClr val="000000">
                      <a:alpha val="43137"/>
                    </a:srgbClr>
                  </a:outerShdw>
                </a:effectLst>
              </a:rPr>
              <a:t>(AMPLIACION)</a:t>
            </a:r>
            <a:endParaRPr sz="2800" dirty="0">
              <a:solidFill>
                <a:schemeClr val="tx1"/>
              </a:solidFill>
              <a:effectLst>
                <a:outerShdw blurRad="38100" dist="38100" dir="2700000" algn="tl">
                  <a:srgbClr val="000000">
                    <a:alpha val="43137"/>
                  </a:srgbClr>
                </a:outerShdw>
              </a:effectLst>
            </a:endParaRPr>
          </a:p>
        </p:txBody>
      </p:sp>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3" name="Imagen 2"/>
          <p:cNvPicPr>
            <a:picLocks noChangeAspect="1"/>
          </p:cNvPicPr>
          <p:nvPr/>
        </p:nvPicPr>
        <p:blipFill>
          <a:blip r:embed="rId2"/>
          <a:stretch>
            <a:fillRect/>
          </a:stretch>
        </p:blipFill>
        <p:spPr>
          <a:xfrm>
            <a:off x="2387600" y="1159935"/>
            <a:ext cx="13487400" cy="8136465"/>
          </a:xfrm>
          <a:prstGeom prst="rect">
            <a:avLst/>
          </a:prstGeom>
        </p:spPr>
      </p:pic>
    </p:spTree>
    <p:extLst>
      <p:ext uri="{BB962C8B-B14F-4D97-AF65-F5344CB8AC3E}">
        <p14:creationId xmlns:p14="http://schemas.microsoft.com/office/powerpoint/2010/main" val="1243544302"/>
      </p:ext>
    </p:extLst>
  </p:cSld>
  <p:clrMapOvr>
    <a:masterClrMapping/>
  </p:clrMapOvr>
  <p:transition>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ángulo 24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Rectángulo 4"/>
          <p:cNvSpPr/>
          <p:nvPr/>
        </p:nvSpPr>
        <p:spPr>
          <a:xfrm>
            <a:off x="520700" y="152400"/>
            <a:ext cx="16840200" cy="10012998"/>
          </a:xfrm>
          <a:prstGeom prst="rect">
            <a:avLst/>
          </a:prstGeom>
        </p:spPr>
        <p:txBody>
          <a:bodyPr wrap="square">
            <a:spAutoFit/>
          </a:bodyPr>
          <a:lstStyle/>
          <a:p>
            <a:pPr algn="ctr">
              <a:spcBef>
                <a:spcPts val="95"/>
              </a:spcBef>
            </a:pPr>
            <a:r>
              <a:rPr lang="es-AR" sz="3600" b="1" spc="-10" dirty="0" smtClean="0">
                <a:latin typeface="Arial"/>
                <a:cs typeface="Arial"/>
              </a:rPr>
              <a:t>PROTECCIÓN</a:t>
            </a:r>
            <a:r>
              <a:rPr lang="es-AR" sz="3600" b="1" spc="-5" dirty="0" smtClean="0">
                <a:latin typeface="Arial"/>
                <a:cs typeface="Arial"/>
              </a:rPr>
              <a:t> DE </a:t>
            </a:r>
            <a:r>
              <a:rPr lang="es-AR" sz="3600" b="1" spc="-10" dirty="0" smtClean="0">
                <a:latin typeface="Arial"/>
                <a:cs typeface="Arial"/>
              </a:rPr>
              <a:t>BARRAS</a:t>
            </a:r>
            <a:endParaRPr lang="es-AR" sz="3600" dirty="0" smtClean="0">
              <a:latin typeface="Arial"/>
              <a:cs typeface="Arial"/>
            </a:endParaRPr>
          </a:p>
          <a:p>
            <a:pPr>
              <a:spcBef>
                <a:spcPts val="35"/>
              </a:spcBef>
            </a:pPr>
            <a:endParaRPr lang="es-AR" sz="1450" dirty="0" smtClean="0">
              <a:latin typeface="Arial"/>
              <a:cs typeface="Arial"/>
            </a:endParaRPr>
          </a:p>
          <a:p>
            <a:pPr marL="12700" marR="6350" algn="just">
              <a:lnSpc>
                <a:spcPts val="3100"/>
              </a:lnSpc>
            </a:pPr>
            <a:r>
              <a:rPr lang="es-AR" sz="2400" spc="-5" dirty="0" smtClean="0">
                <a:latin typeface="Arial"/>
                <a:cs typeface="Arial"/>
              </a:rPr>
              <a:t>Las</a:t>
            </a:r>
            <a:r>
              <a:rPr lang="es-AR" sz="2400" dirty="0" smtClean="0">
                <a:latin typeface="Arial"/>
                <a:cs typeface="Arial"/>
              </a:rPr>
              <a:t> </a:t>
            </a:r>
            <a:r>
              <a:rPr lang="es-AR" sz="2400" spc="-5" dirty="0" smtClean="0">
                <a:latin typeface="Arial"/>
                <a:cs typeface="Arial"/>
              </a:rPr>
              <a:t>barras</a:t>
            </a:r>
            <a:r>
              <a:rPr lang="es-AR" sz="2400" dirty="0" smtClean="0">
                <a:latin typeface="Arial"/>
                <a:cs typeface="Arial"/>
              </a:rPr>
              <a:t> </a:t>
            </a:r>
            <a:r>
              <a:rPr lang="es-AR" sz="2400" spc="-5" dirty="0" smtClean="0">
                <a:latin typeface="Arial"/>
                <a:cs typeface="Arial"/>
              </a:rPr>
              <a:t>son</a:t>
            </a:r>
            <a:r>
              <a:rPr lang="es-AR" sz="2400" dirty="0" smtClean="0">
                <a:latin typeface="Arial"/>
                <a:cs typeface="Arial"/>
              </a:rPr>
              <a:t> </a:t>
            </a:r>
            <a:r>
              <a:rPr lang="es-AR" sz="2400" spc="-5" dirty="0" smtClean="0">
                <a:latin typeface="Arial"/>
                <a:cs typeface="Arial"/>
              </a:rPr>
              <a:t>los</a:t>
            </a:r>
            <a:r>
              <a:rPr lang="es-AR" sz="2400" dirty="0" smtClean="0">
                <a:latin typeface="Arial"/>
                <a:cs typeface="Arial"/>
              </a:rPr>
              <a:t> </a:t>
            </a:r>
            <a:r>
              <a:rPr lang="es-AR" sz="2400" spc="-5" dirty="0" smtClean="0">
                <a:latin typeface="Arial"/>
                <a:cs typeface="Arial"/>
              </a:rPr>
              <a:t>nodos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interconexión</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los</a:t>
            </a:r>
            <a:r>
              <a:rPr lang="es-AR" sz="2400" spc="5" dirty="0" smtClean="0">
                <a:latin typeface="Arial"/>
                <a:cs typeface="Arial"/>
              </a:rPr>
              <a:t> </a:t>
            </a:r>
            <a:r>
              <a:rPr lang="es-AR" sz="2400" spc="-5" dirty="0" smtClean="0">
                <a:latin typeface="Arial"/>
                <a:cs typeface="Arial"/>
              </a:rPr>
              <a:t>diferentes</a:t>
            </a:r>
            <a:r>
              <a:rPr lang="es-AR" sz="2400" dirty="0" smtClean="0">
                <a:latin typeface="Arial"/>
                <a:cs typeface="Arial"/>
              </a:rPr>
              <a:t> </a:t>
            </a:r>
            <a:r>
              <a:rPr lang="es-AR" sz="2400" spc="-5" dirty="0" smtClean="0">
                <a:latin typeface="Arial"/>
                <a:cs typeface="Arial"/>
              </a:rPr>
              <a:t>elementos</a:t>
            </a:r>
            <a:r>
              <a:rPr lang="es-AR" sz="2400" dirty="0" smtClean="0">
                <a:latin typeface="Arial"/>
                <a:cs typeface="Arial"/>
              </a:rPr>
              <a:t> </a:t>
            </a:r>
            <a:r>
              <a:rPr lang="es-AR" sz="2400" spc="-5" dirty="0" smtClean="0">
                <a:latin typeface="Arial"/>
                <a:cs typeface="Arial"/>
              </a:rPr>
              <a:t>de</a:t>
            </a:r>
            <a:r>
              <a:rPr lang="es-AR" sz="2400" spc="320" dirty="0" smtClean="0">
                <a:latin typeface="Arial"/>
                <a:cs typeface="Arial"/>
              </a:rPr>
              <a:t> </a:t>
            </a:r>
            <a:r>
              <a:rPr lang="es-AR" sz="2400" spc="-5" dirty="0" smtClean="0">
                <a:latin typeface="Arial"/>
                <a:cs typeface="Arial"/>
              </a:rPr>
              <a:t>un</a:t>
            </a:r>
            <a:r>
              <a:rPr lang="es-AR" sz="2400" spc="325" dirty="0" smtClean="0">
                <a:latin typeface="Arial"/>
                <a:cs typeface="Arial"/>
              </a:rPr>
              <a:t> </a:t>
            </a:r>
            <a:r>
              <a:rPr lang="es-AR" sz="2400" spc="-5" dirty="0" smtClean="0">
                <a:latin typeface="Arial"/>
                <a:cs typeface="Arial"/>
              </a:rPr>
              <a:t>sistema </a:t>
            </a:r>
            <a:r>
              <a:rPr lang="es-AR" sz="2400" dirty="0" smtClean="0">
                <a:latin typeface="Arial"/>
                <a:cs typeface="Arial"/>
              </a:rPr>
              <a:t> </a:t>
            </a:r>
            <a:r>
              <a:rPr lang="es-AR" sz="2400" spc="-5" dirty="0" smtClean="0">
                <a:latin typeface="Arial"/>
                <a:cs typeface="Arial"/>
              </a:rPr>
              <a:t>eléctrico de potencia. Las fallas que pueden ocurrir en ellas con cortocircuitos entre fases </a:t>
            </a:r>
            <a:r>
              <a:rPr lang="es-AR" sz="2400" dirty="0" smtClean="0">
                <a:latin typeface="Arial"/>
                <a:cs typeface="Arial"/>
              </a:rPr>
              <a:t>o a </a:t>
            </a:r>
            <a:r>
              <a:rPr lang="es-AR" sz="2400" spc="5" dirty="0" smtClean="0">
                <a:latin typeface="Arial"/>
                <a:cs typeface="Arial"/>
              </a:rPr>
              <a:t> </a:t>
            </a:r>
            <a:r>
              <a:rPr lang="es-AR" sz="2400" dirty="0" smtClean="0">
                <a:latin typeface="Arial"/>
                <a:cs typeface="Arial"/>
              </a:rPr>
              <a:t>tierra,</a:t>
            </a:r>
            <a:r>
              <a:rPr lang="es-AR" sz="2400" spc="315" dirty="0" smtClean="0">
                <a:latin typeface="Arial"/>
                <a:cs typeface="Arial"/>
              </a:rPr>
              <a:t> </a:t>
            </a:r>
            <a:r>
              <a:rPr lang="es-AR" sz="2400" dirty="0" smtClean="0">
                <a:latin typeface="Arial"/>
                <a:cs typeface="Arial"/>
              </a:rPr>
              <a:t>o</a:t>
            </a:r>
            <a:r>
              <a:rPr lang="es-AR" sz="2400" spc="315" dirty="0" smtClean="0">
                <a:latin typeface="Arial"/>
                <a:cs typeface="Arial"/>
              </a:rPr>
              <a:t> </a:t>
            </a:r>
            <a:r>
              <a:rPr lang="es-AR" sz="2400" spc="-5" dirty="0" smtClean="0">
                <a:latin typeface="Arial"/>
                <a:cs typeface="Arial"/>
              </a:rPr>
              <a:t>contactos</a:t>
            </a:r>
            <a:r>
              <a:rPr lang="es-AR" sz="2400" spc="315" dirty="0" smtClean="0">
                <a:latin typeface="Arial"/>
                <a:cs typeface="Arial"/>
              </a:rPr>
              <a:t> </a:t>
            </a:r>
            <a:r>
              <a:rPr lang="es-AR" sz="2400" spc="-5" dirty="0" smtClean="0">
                <a:latin typeface="Arial"/>
                <a:cs typeface="Arial"/>
              </a:rPr>
              <a:t>con</a:t>
            </a:r>
            <a:r>
              <a:rPr lang="es-AR" sz="2400" spc="315" dirty="0" smtClean="0">
                <a:latin typeface="Arial"/>
                <a:cs typeface="Arial"/>
              </a:rPr>
              <a:t> </a:t>
            </a:r>
            <a:r>
              <a:rPr lang="es-AR" sz="2400" dirty="0" smtClean="0">
                <a:latin typeface="Arial"/>
                <a:cs typeface="Arial"/>
              </a:rPr>
              <a:t>tierra</a:t>
            </a:r>
            <a:r>
              <a:rPr lang="es-AR" sz="2400" spc="315" dirty="0" smtClean="0">
                <a:latin typeface="Arial"/>
                <a:cs typeface="Arial"/>
              </a:rPr>
              <a:t> </a:t>
            </a:r>
            <a:r>
              <a:rPr lang="es-AR" sz="2400" spc="-5" dirty="0" smtClean="0">
                <a:latin typeface="Arial"/>
                <a:cs typeface="Arial"/>
              </a:rPr>
              <a:t>en</a:t>
            </a:r>
            <a:r>
              <a:rPr lang="es-AR" sz="2400" spc="315" dirty="0" smtClean="0">
                <a:latin typeface="Arial"/>
                <a:cs typeface="Arial"/>
              </a:rPr>
              <a:t> </a:t>
            </a:r>
            <a:r>
              <a:rPr lang="es-AR" sz="2400" spc="-5" dirty="0" smtClean="0">
                <a:latin typeface="Arial"/>
                <a:cs typeface="Arial"/>
              </a:rPr>
              <a:t>el</a:t>
            </a:r>
            <a:r>
              <a:rPr lang="es-AR" sz="2400" spc="315" dirty="0" smtClean="0">
                <a:latin typeface="Arial"/>
                <a:cs typeface="Arial"/>
              </a:rPr>
              <a:t> </a:t>
            </a:r>
            <a:r>
              <a:rPr lang="es-AR" sz="2400" spc="-5" dirty="0" smtClean="0">
                <a:latin typeface="Arial"/>
                <a:cs typeface="Arial"/>
              </a:rPr>
              <a:t>caso</a:t>
            </a:r>
            <a:r>
              <a:rPr lang="es-AR" sz="2400" spc="310" dirty="0" smtClean="0">
                <a:latin typeface="Arial"/>
                <a:cs typeface="Arial"/>
              </a:rPr>
              <a:t> </a:t>
            </a:r>
            <a:r>
              <a:rPr lang="es-AR" sz="2400" spc="-5" dirty="0" smtClean="0">
                <a:latin typeface="Arial"/>
                <a:cs typeface="Arial"/>
              </a:rPr>
              <a:t>de</a:t>
            </a:r>
            <a:r>
              <a:rPr lang="es-AR" sz="2400" spc="310" dirty="0" smtClean="0">
                <a:latin typeface="Arial"/>
                <a:cs typeface="Arial"/>
              </a:rPr>
              <a:t> </a:t>
            </a:r>
            <a:r>
              <a:rPr lang="es-AR" sz="2400" spc="-5" dirty="0" smtClean="0">
                <a:latin typeface="Arial"/>
                <a:cs typeface="Arial"/>
              </a:rPr>
              <a:t>redes</a:t>
            </a:r>
            <a:r>
              <a:rPr lang="es-AR" sz="2400" spc="310" dirty="0" smtClean="0">
                <a:latin typeface="Arial"/>
                <a:cs typeface="Arial"/>
              </a:rPr>
              <a:t> </a:t>
            </a:r>
            <a:r>
              <a:rPr lang="es-AR" sz="2400" spc="-5" dirty="0" smtClean="0">
                <a:latin typeface="Arial"/>
                <a:cs typeface="Arial"/>
              </a:rPr>
              <a:t>con</a:t>
            </a:r>
            <a:r>
              <a:rPr lang="es-AR" sz="2400" spc="310" dirty="0" smtClean="0">
                <a:latin typeface="Arial"/>
                <a:cs typeface="Arial"/>
              </a:rPr>
              <a:t> </a:t>
            </a:r>
            <a:r>
              <a:rPr lang="es-AR" sz="2400" spc="-5" dirty="0" smtClean="0">
                <a:latin typeface="Arial"/>
                <a:cs typeface="Arial"/>
              </a:rPr>
              <a:t>neutro</a:t>
            </a:r>
            <a:r>
              <a:rPr lang="es-AR" sz="2400" spc="310" dirty="0" smtClean="0">
                <a:latin typeface="Arial"/>
                <a:cs typeface="Arial"/>
              </a:rPr>
              <a:t> </a:t>
            </a:r>
            <a:r>
              <a:rPr lang="es-AR" sz="2400" spc="-5" dirty="0" smtClean="0">
                <a:latin typeface="Arial"/>
                <a:cs typeface="Arial"/>
              </a:rPr>
              <a:t>aislado</a:t>
            </a:r>
            <a:r>
              <a:rPr lang="es-AR" sz="2400" spc="310" dirty="0" smtClean="0">
                <a:latin typeface="Arial"/>
                <a:cs typeface="Arial"/>
              </a:rPr>
              <a:t> </a:t>
            </a:r>
            <a:r>
              <a:rPr lang="es-AR" sz="2400" dirty="0" smtClean="0">
                <a:latin typeface="Arial"/>
                <a:cs typeface="Arial"/>
              </a:rPr>
              <a:t>o</a:t>
            </a:r>
            <a:r>
              <a:rPr lang="es-AR" sz="2400" spc="310" dirty="0" smtClean="0">
                <a:latin typeface="Arial"/>
                <a:cs typeface="Arial"/>
              </a:rPr>
              <a:t> </a:t>
            </a:r>
            <a:r>
              <a:rPr lang="es-AR" sz="2400" spc="-5" dirty="0" smtClean="0">
                <a:latin typeface="Arial"/>
                <a:cs typeface="Arial"/>
              </a:rPr>
              <a:t>puesta</a:t>
            </a:r>
            <a:r>
              <a:rPr lang="es-AR" sz="2400" spc="310" dirty="0" smtClean="0">
                <a:latin typeface="Arial"/>
                <a:cs typeface="Arial"/>
              </a:rPr>
              <a:t> </a:t>
            </a:r>
            <a:r>
              <a:rPr lang="es-AR" sz="2400" dirty="0" smtClean="0">
                <a:latin typeface="Arial"/>
                <a:cs typeface="Arial"/>
              </a:rPr>
              <a:t>a</a:t>
            </a:r>
            <a:r>
              <a:rPr lang="es-AR" sz="2400" spc="315" dirty="0" smtClean="0">
                <a:latin typeface="Arial"/>
                <a:cs typeface="Arial"/>
              </a:rPr>
              <a:t> </a:t>
            </a:r>
            <a:r>
              <a:rPr lang="es-AR" sz="2400" spc="-5" dirty="0" smtClean="0">
                <a:latin typeface="Arial"/>
                <a:cs typeface="Arial"/>
              </a:rPr>
              <a:t>tierra </a:t>
            </a:r>
            <a:r>
              <a:rPr lang="es-AR" sz="2400" spc="-325" dirty="0" smtClean="0">
                <a:latin typeface="Arial"/>
                <a:cs typeface="Arial"/>
              </a:rPr>
              <a:t> </a:t>
            </a:r>
            <a:r>
              <a:rPr lang="es-AR" sz="2400" spc="-5" dirty="0" smtClean="0">
                <a:latin typeface="Arial"/>
                <a:cs typeface="Arial"/>
              </a:rPr>
              <a:t>resonante. Entre las </a:t>
            </a:r>
            <a:r>
              <a:rPr lang="es-AR" sz="2400" b="1" i="1" spc="-5" dirty="0" smtClean="0">
                <a:solidFill>
                  <a:srgbClr val="FF0000"/>
                </a:solidFill>
                <a:effectLst>
                  <a:outerShdw blurRad="38100" dist="38100" dir="2700000" algn="tl">
                    <a:srgbClr val="000000">
                      <a:alpha val="43137"/>
                    </a:srgbClr>
                  </a:outerShdw>
                </a:effectLst>
                <a:latin typeface="Arial"/>
                <a:cs typeface="Arial"/>
              </a:rPr>
              <a:t>causas más comunes de fallas en barras </a:t>
            </a:r>
            <a:r>
              <a:rPr lang="es-AR" sz="2400" spc="-5" dirty="0" smtClean="0">
                <a:latin typeface="Arial"/>
                <a:cs typeface="Arial"/>
              </a:rPr>
              <a:t>están: </a:t>
            </a:r>
            <a:r>
              <a:rPr lang="es-AR" sz="2400" b="1" i="1" spc="-5" dirty="0" smtClean="0">
                <a:solidFill>
                  <a:srgbClr val="FF0000"/>
                </a:solidFill>
                <a:effectLst>
                  <a:outerShdw blurRad="38100" dist="38100" dir="2700000" algn="tl">
                    <a:srgbClr val="000000">
                      <a:alpha val="43137"/>
                    </a:srgbClr>
                  </a:outerShdw>
                </a:effectLst>
                <a:latin typeface="Arial"/>
                <a:cs typeface="Arial"/>
              </a:rPr>
              <a:t>fallas de equipos, rotura </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de aisladores,</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contactos</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de animales</a:t>
            </a:r>
            <a:r>
              <a:rPr lang="es-AR" sz="2400" b="1" i="1" dirty="0" smtClean="0">
                <a:solidFill>
                  <a:srgbClr val="FF0000"/>
                </a:solidFill>
                <a:effectLst>
                  <a:outerShdw blurRad="38100" dist="38100" dir="2700000" algn="tl">
                    <a:srgbClr val="000000">
                      <a:alpha val="43137"/>
                    </a:srgbClr>
                  </a:outerShdw>
                </a:effectLst>
                <a:latin typeface="Arial"/>
                <a:cs typeface="Arial"/>
              </a:rPr>
              <a:t> o </a:t>
            </a:r>
            <a:r>
              <a:rPr lang="es-AR" sz="2400" b="1" i="1" spc="-5" dirty="0" smtClean="0">
                <a:solidFill>
                  <a:srgbClr val="FF0000"/>
                </a:solidFill>
                <a:effectLst>
                  <a:outerShdw blurRad="38100" dist="38100" dir="2700000" algn="tl">
                    <a:srgbClr val="000000">
                      <a:alpha val="43137"/>
                    </a:srgbClr>
                  </a:outerShdw>
                </a:effectLst>
                <a:latin typeface="Arial"/>
                <a:cs typeface="Arial"/>
              </a:rPr>
              <a:t>de</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objetos</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extraños,</a:t>
            </a:r>
            <a:r>
              <a:rPr lang="es-AR" sz="2400" b="1" i="1" dirty="0" smtClean="0">
                <a:solidFill>
                  <a:srgbClr val="FF0000"/>
                </a:solidFill>
                <a:effectLst>
                  <a:outerShdw blurRad="38100" dist="38100" dir="2700000" algn="tl">
                    <a:srgbClr val="000000">
                      <a:alpha val="43137"/>
                    </a:srgbClr>
                  </a:outerShdw>
                </a:effectLst>
                <a:latin typeface="Arial"/>
                <a:cs typeface="Arial"/>
              </a:rPr>
              <a:t> y</a:t>
            </a:r>
            <a:r>
              <a:rPr lang="es-AR" sz="2400" b="1" i="1" spc="-5" dirty="0" smtClean="0">
                <a:solidFill>
                  <a:srgbClr val="FF0000"/>
                </a:solidFill>
                <a:effectLst>
                  <a:outerShdw blurRad="38100" dist="38100" dir="2700000" algn="tl">
                    <a:srgbClr val="000000">
                      <a:alpha val="43137"/>
                    </a:srgbClr>
                  </a:outerShdw>
                </a:effectLst>
                <a:latin typeface="Arial"/>
                <a:cs typeface="Arial"/>
              </a:rPr>
              <a:t> contaminación.</a:t>
            </a:r>
            <a:endParaRPr lang="es-AR" sz="2400" b="1" i="1" dirty="0" smtClean="0">
              <a:solidFill>
                <a:srgbClr val="FF0000"/>
              </a:solidFill>
              <a:effectLst>
                <a:outerShdw blurRad="38100" dist="38100" dir="2700000" algn="tl">
                  <a:srgbClr val="000000">
                    <a:alpha val="43137"/>
                  </a:srgbClr>
                </a:outerShdw>
              </a:effectLst>
              <a:latin typeface="Arial"/>
              <a:cs typeface="Arial"/>
            </a:endParaRPr>
          </a:p>
          <a:p>
            <a:pPr>
              <a:lnSpc>
                <a:spcPts val="3100"/>
              </a:lnSpc>
              <a:spcBef>
                <a:spcPts val="45"/>
              </a:spcBef>
            </a:pPr>
            <a:endParaRPr lang="es-AR" sz="2400" dirty="0" smtClean="0">
              <a:latin typeface="Arial"/>
              <a:cs typeface="Arial"/>
            </a:endParaRPr>
          </a:p>
          <a:p>
            <a:pPr marL="12700" marR="5715" algn="just">
              <a:lnSpc>
                <a:spcPts val="3100"/>
              </a:lnSpc>
            </a:pPr>
            <a:r>
              <a:rPr lang="es-AR" sz="2400" spc="-5" dirty="0" smtClean="0">
                <a:latin typeface="Arial"/>
                <a:cs typeface="Arial"/>
              </a:rPr>
              <a:t>Las</a:t>
            </a:r>
            <a:r>
              <a:rPr lang="es-AR" sz="2400" spc="295" dirty="0" smtClean="0">
                <a:latin typeface="Arial"/>
                <a:cs typeface="Arial"/>
              </a:rPr>
              <a:t> </a:t>
            </a:r>
            <a:r>
              <a:rPr lang="es-AR" sz="2400" spc="-5" dirty="0" smtClean="0">
                <a:latin typeface="Arial"/>
                <a:cs typeface="Arial"/>
              </a:rPr>
              <a:t>fallas</a:t>
            </a:r>
            <a:r>
              <a:rPr lang="es-AR" sz="2400" spc="295" dirty="0" smtClean="0">
                <a:latin typeface="Arial"/>
                <a:cs typeface="Arial"/>
              </a:rPr>
              <a:t> </a:t>
            </a:r>
            <a:r>
              <a:rPr lang="es-AR" sz="2400" spc="-5" dirty="0" smtClean="0">
                <a:latin typeface="Arial"/>
                <a:cs typeface="Arial"/>
              </a:rPr>
              <a:t>en</a:t>
            </a:r>
            <a:r>
              <a:rPr lang="es-AR" sz="2400" spc="295" dirty="0" smtClean="0">
                <a:latin typeface="Arial"/>
                <a:cs typeface="Arial"/>
              </a:rPr>
              <a:t> </a:t>
            </a:r>
            <a:r>
              <a:rPr lang="es-AR" sz="2400" spc="-5" dirty="0" smtClean="0">
                <a:latin typeface="Arial"/>
                <a:cs typeface="Arial"/>
              </a:rPr>
              <a:t>barras</a:t>
            </a:r>
            <a:r>
              <a:rPr lang="es-AR" sz="2400" spc="300" dirty="0" smtClean="0">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son</a:t>
            </a:r>
            <a:r>
              <a:rPr lang="es-AR" sz="2400" b="1" i="1" spc="295"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poco</a:t>
            </a:r>
            <a:r>
              <a:rPr lang="es-AR" sz="2400" b="1" i="1" spc="295"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frecuentes</a:t>
            </a:r>
            <a:r>
              <a:rPr lang="es-AR" sz="2400" spc="-5" dirty="0" smtClean="0">
                <a:latin typeface="Arial"/>
                <a:cs typeface="Arial"/>
              </a:rPr>
              <a:t>,</a:t>
            </a:r>
            <a:r>
              <a:rPr lang="es-AR" sz="2400" spc="295" dirty="0" smtClean="0">
                <a:latin typeface="Arial"/>
                <a:cs typeface="Arial"/>
              </a:rPr>
              <a:t> </a:t>
            </a:r>
            <a:r>
              <a:rPr lang="es-AR" sz="2400" spc="-5" dirty="0" smtClean="0">
                <a:latin typeface="Arial"/>
                <a:cs typeface="Arial"/>
              </a:rPr>
              <a:t>pero</a:t>
            </a:r>
            <a:r>
              <a:rPr lang="es-AR" sz="2400" spc="295" dirty="0" smtClean="0">
                <a:latin typeface="Arial"/>
                <a:cs typeface="Arial"/>
              </a:rPr>
              <a:t> </a:t>
            </a:r>
            <a:r>
              <a:rPr lang="es-AR" sz="2400" spc="-5" dirty="0" smtClean="0">
                <a:latin typeface="Arial"/>
                <a:cs typeface="Arial"/>
              </a:rPr>
              <a:t>dan</a:t>
            </a:r>
            <a:r>
              <a:rPr lang="es-AR" sz="2400" spc="290" dirty="0" smtClean="0">
                <a:latin typeface="Arial"/>
                <a:cs typeface="Arial"/>
              </a:rPr>
              <a:t> </a:t>
            </a:r>
            <a:r>
              <a:rPr lang="es-AR" sz="2400" spc="-5" dirty="0" smtClean="0">
                <a:latin typeface="Arial"/>
                <a:cs typeface="Arial"/>
              </a:rPr>
              <a:t>lugar</a:t>
            </a:r>
            <a:r>
              <a:rPr lang="es-AR" sz="2400" spc="290" dirty="0" smtClean="0">
                <a:latin typeface="Arial"/>
                <a:cs typeface="Arial"/>
              </a:rPr>
              <a:t> </a:t>
            </a:r>
            <a:r>
              <a:rPr lang="es-AR" sz="2400" dirty="0" smtClean="0">
                <a:latin typeface="Arial"/>
                <a:cs typeface="Arial"/>
              </a:rPr>
              <a:t>a</a:t>
            </a:r>
            <a:r>
              <a:rPr lang="es-AR" sz="2400" spc="290" dirty="0" smtClean="0">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grandes</a:t>
            </a:r>
            <a:r>
              <a:rPr lang="es-AR" sz="2400" b="1" i="1" spc="295"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afectaciones</a:t>
            </a:r>
            <a:r>
              <a:rPr lang="es-AR" sz="2400" b="1" i="1" spc="290"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en</a:t>
            </a:r>
            <a:r>
              <a:rPr lang="es-AR" sz="2400" b="1" i="1" spc="290"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el </a:t>
            </a:r>
            <a:r>
              <a:rPr lang="es-AR" sz="2400" b="1" i="1" spc="-320"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servicio eléctrico por la cantidad de circuitos que se desconectan,</a:t>
            </a:r>
            <a:r>
              <a:rPr lang="es-AR" sz="2400" spc="-5" dirty="0" smtClean="0">
                <a:latin typeface="Arial"/>
                <a:cs typeface="Arial"/>
              </a:rPr>
              <a:t> </a:t>
            </a:r>
            <a:r>
              <a:rPr lang="es-AR" sz="2400" dirty="0" smtClean="0">
                <a:latin typeface="Arial"/>
                <a:cs typeface="Arial"/>
              </a:rPr>
              <a:t>y </a:t>
            </a:r>
            <a:r>
              <a:rPr lang="es-AR" sz="2400" spc="-5" dirty="0" smtClean="0">
                <a:latin typeface="Arial"/>
                <a:cs typeface="Arial"/>
              </a:rPr>
              <a:t>comprometen seriamente </a:t>
            </a:r>
            <a:r>
              <a:rPr lang="es-AR" sz="2400" dirty="0" smtClean="0">
                <a:latin typeface="Arial"/>
                <a:cs typeface="Arial"/>
              </a:rPr>
              <a:t> </a:t>
            </a:r>
            <a:r>
              <a:rPr lang="es-AR" sz="2400" spc="-5" dirty="0" smtClean="0">
                <a:latin typeface="Arial"/>
                <a:cs typeface="Arial"/>
              </a:rPr>
              <a:t>la </a:t>
            </a:r>
            <a:r>
              <a:rPr lang="es-AR" sz="2400" b="1" i="1" spc="-5" dirty="0" smtClean="0">
                <a:solidFill>
                  <a:srgbClr val="FF0000"/>
                </a:solidFill>
                <a:effectLst>
                  <a:outerShdw blurRad="38100" dist="38100" dir="2700000" algn="tl">
                    <a:srgbClr val="000000">
                      <a:alpha val="43137"/>
                    </a:srgbClr>
                  </a:outerShdw>
                </a:effectLst>
                <a:latin typeface="Arial"/>
                <a:cs typeface="Arial"/>
              </a:rPr>
              <a:t>estabilidad</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del</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sistema</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spc="-5" dirty="0" smtClean="0">
                <a:latin typeface="Arial"/>
                <a:cs typeface="Arial"/>
              </a:rPr>
              <a:t>(sobre</a:t>
            </a:r>
            <a:r>
              <a:rPr lang="es-AR" sz="2400" dirty="0" smtClean="0">
                <a:latin typeface="Arial"/>
                <a:cs typeface="Arial"/>
              </a:rPr>
              <a:t> </a:t>
            </a:r>
            <a:r>
              <a:rPr lang="es-AR" sz="2400" spc="-5" dirty="0" smtClean="0">
                <a:latin typeface="Arial"/>
                <a:cs typeface="Arial"/>
              </a:rPr>
              <a:t>todo</a:t>
            </a:r>
            <a:r>
              <a:rPr lang="es-AR" sz="2400" dirty="0" smtClean="0">
                <a:latin typeface="Arial"/>
                <a:cs typeface="Arial"/>
              </a:rPr>
              <a:t> </a:t>
            </a:r>
            <a:r>
              <a:rPr lang="es-AR" sz="2400" spc="-5" dirty="0" smtClean="0">
                <a:latin typeface="Arial"/>
                <a:cs typeface="Arial"/>
              </a:rPr>
              <a:t>en el</a:t>
            </a:r>
            <a:r>
              <a:rPr lang="es-AR" sz="2400" dirty="0" smtClean="0">
                <a:latin typeface="Arial"/>
                <a:cs typeface="Arial"/>
              </a:rPr>
              <a:t> </a:t>
            </a:r>
            <a:r>
              <a:rPr lang="es-AR" sz="2400" spc="-5" dirty="0" smtClean="0">
                <a:latin typeface="Arial"/>
                <a:cs typeface="Arial"/>
              </a:rPr>
              <a:t>caso</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las</a:t>
            </a:r>
            <a:r>
              <a:rPr lang="es-AR" sz="2400" dirty="0" smtClean="0">
                <a:latin typeface="Arial"/>
                <a:cs typeface="Arial"/>
              </a:rPr>
              <a:t> </a:t>
            </a:r>
            <a:r>
              <a:rPr lang="es-AR" sz="2400" spc="-5" dirty="0" smtClean="0">
                <a:latin typeface="Arial"/>
                <a:cs typeface="Arial"/>
              </a:rPr>
              <a:t>barras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la red</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transmisión).</a:t>
            </a:r>
          </a:p>
          <a:p>
            <a:pPr>
              <a:lnSpc>
                <a:spcPts val="3100"/>
              </a:lnSpc>
              <a:spcBef>
                <a:spcPts val="45"/>
              </a:spcBef>
            </a:pPr>
            <a:endParaRPr lang="es-AR" sz="2400" dirty="0" smtClean="0">
              <a:latin typeface="Arial"/>
              <a:cs typeface="Arial"/>
            </a:endParaRPr>
          </a:p>
          <a:p>
            <a:pPr marL="12700" marR="5080" algn="just">
              <a:lnSpc>
                <a:spcPts val="3100"/>
              </a:lnSpc>
              <a:spcBef>
                <a:spcPts val="5"/>
              </a:spcBef>
            </a:pPr>
            <a:r>
              <a:rPr lang="es-AR" sz="2400" spc="-5" dirty="0" smtClean="0">
                <a:latin typeface="Arial"/>
                <a:cs typeface="Arial"/>
              </a:rPr>
              <a:t>En la protección de barras </a:t>
            </a:r>
            <a:r>
              <a:rPr lang="es-AR" sz="2400" b="1" i="1" spc="-5" dirty="0" smtClean="0">
                <a:solidFill>
                  <a:srgbClr val="FF0000"/>
                </a:solidFill>
                <a:effectLst>
                  <a:outerShdw blurRad="38100" dist="38100" dir="2700000" algn="tl">
                    <a:srgbClr val="000000">
                      <a:alpha val="43137"/>
                    </a:srgbClr>
                  </a:outerShdw>
                </a:effectLst>
                <a:latin typeface="Arial"/>
                <a:cs typeface="Arial"/>
              </a:rPr>
              <a:t>se confrontan los problemas más serios de saturación de los TI</a:t>
            </a:r>
            <a:r>
              <a:rPr lang="es-AR" sz="2400" spc="-5" dirty="0" smtClean="0">
                <a:latin typeface="Arial"/>
                <a:cs typeface="Arial"/>
              </a:rPr>
              <a:t>. </a:t>
            </a:r>
            <a:r>
              <a:rPr lang="es-AR" sz="2400" dirty="0" smtClean="0">
                <a:latin typeface="Arial"/>
                <a:cs typeface="Arial"/>
              </a:rPr>
              <a:t> </a:t>
            </a:r>
            <a:r>
              <a:rPr lang="es-AR" sz="2400" spc="-5" dirty="0" smtClean="0">
                <a:latin typeface="Arial"/>
                <a:cs typeface="Arial"/>
              </a:rPr>
              <a:t>Ello se debe </a:t>
            </a:r>
            <a:r>
              <a:rPr lang="es-AR" sz="2400" dirty="0" smtClean="0">
                <a:latin typeface="Arial"/>
                <a:cs typeface="Arial"/>
              </a:rPr>
              <a:t>a </a:t>
            </a:r>
            <a:r>
              <a:rPr lang="es-AR" sz="2400" spc="-5" dirty="0" smtClean="0">
                <a:latin typeface="Arial"/>
                <a:cs typeface="Arial"/>
              </a:rPr>
              <a:t>que para fallas externas el TI de la línea fallada recibe la corriente total de </a:t>
            </a:r>
            <a:r>
              <a:rPr lang="es-AR" sz="2400" dirty="0" smtClean="0">
                <a:latin typeface="Arial"/>
                <a:cs typeface="Arial"/>
              </a:rPr>
              <a:t> </a:t>
            </a:r>
            <a:r>
              <a:rPr lang="es-AR" sz="2400" spc="-5" dirty="0" smtClean="0">
                <a:latin typeface="Arial"/>
                <a:cs typeface="Arial"/>
              </a:rPr>
              <a:t>contribución de la barra </a:t>
            </a:r>
            <a:r>
              <a:rPr lang="es-AR" sz="2400" dirty="0" smtClean="0">
                <a:latin typeface="Arial"/>
                <a:cs typeface="Arial"/>
              </a:rPr>
              <a:t>a </a:t>
            </a:r>
            <a:r>
              <a:rPr lang="es-AR" sz="2400" spc="-5" dirty="0" smtClean="0">
                <a:latin typeface="Arial"/>
                <a:cs typeface="Arial"/>
              </a:rPr>
              <a:t>la falla, mientras que por los restantes TI circulan solamente las </a:t>
            </a:r>
            <a:r>
              <a:rPr lang="es-AR" sz="2400" dirty="0" smtClean="0">
                <a:latin typeface="Arial"/>
                <a:cs typeface="Arial"/>
              </a:rPr>
              <a:t> </a:t>
            </a:r>
            <a:r>
              <a:rPr lang="es-AR" sz="2400" spc="-5" dirty="0" smtClean="0">
                <a:latin typeface="Arial"/>
                <a:cs typeface="Arial"/>
              </a:rPr>
              <a:t>contribuciones individuales de las respectivas fuentes de generación. Estas corrientes dan </a:t>
            </a:r>
            <a:r>
              <a:rPr lang="es-AR" sz="2400" dirty="0" smtClean="0">
                <a:latin typeface="Arial"/>
                <a:cs typeface="Arial"/>
              </a:rPr>
              <a:t> </a:t>
            </a:r>
            <a:r>
              <a:rPr lang="es-AR" sz="2400" spc="-5" dirty="0" smtClean="0">
                <a:latin typeface="Arial"/>
                <a:cs typeface="Arial"/>
              </a:rPr>
              <a:t>lugar</a:t>
            </a:r>
            <a:r>
              <a:rPr lang="es-AR" sz="2400" dirty="0" smtClean="0">
                <a:latin typeface="Arial"/>
                <a:cs typeface="Arial"/>
              </a:rPr>
              <a:t> </a:t>
            </a:r>
            <a:r>
              <a:rPr lang="es-AR" sz="2400" spc="-5" dirty="0" smtClean="0">
                <a:latin typeface="Arial"/>
                <a:cs typeface="Arial"/>
              </a:rPr>
              <a:t>grandes</a:t>
            </a:r>
            <a:r>
              <a:rPr lang="es-AR" sz="2400" dirty="0" smtClean="0">
                <a:latin typeface="Arial"/>
                <a:cs typeface="Arial"/>
              </a:rPr>
              <a:t> </a:t>
            </a:r>
            <a:r>
              <a:rPr lang="es-AR" sz="2400" spc="-5" dirty="0" smtClean="0">
                <a:latin typeface="Arial"/>
                <a:cs typeface="Arial"/>
              </a:rPr>
              <a:t>diferencias</a:t>
            </a:r>
            <a:r>
              <a:rPr lang="es-AR" sz="2400" dirty="0" smtClean="0">
                <a:latin typeface="Arial"/>
                <a:cs typeface="Arial"/>
              </a:rPr>
              <a:t> </a:t>
            </a:r>
            <a:r>
              <a:rPr lang="es-AR" sz="2400" spc="-5" dirty="0" smtClean="0">
                <a:latin typeface="Arial"/>
                <a:cs typeface="Arial"/>
              </a:rPr>
              <a:t>en</a:t>
            </a:r>
            <a:r>
              <a:rPr lang="es-AR" sz="2400" dirty="0" smtClean="0">
                <a:latin typeface="Arial"/>
                <a:cs typeface="Arial"/>
              </a:rPr>
              <a:t> </a:t>
            </a:r>
            <a:r>
              <a:rPr lang="es-AR" sz="2400" spc="-5" dirty="0" smtClean="0">
                <a:latin typeface="Arial"/>
                <a:cs typeface="Arial"/>
              </a:rPr>
              <a:t>los</a:t>
            </a:r>
            <a:r>
              <a:rPr lang="es-AR" sz="2400" dirty="0" smtClean="0">
                <a:latin typeface="Arial"/>
                <a:cs typeface="Arial"/>
              </a:rPr>
              <a:t> </a:t>
            </a:r>
            <a:r>
              <a:rPr lang="es-AR" sz="2400" spc="-5" dirty="0" smtClean="0">
                <a:latin typeface="Arial"/>
                <a:cs typeface="Arial"/>
              </a:rPr>
              <a:t>niveles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saturación</a:t>
            </a:r>
            <a:r>
              <a:rPr lang="es-AR" sz="2400" dirty="0" smtClean="0">
                <a:latin typeface="Arial"/>
                <a:cs typeface="Arial"/>
              </a:rPr>
              <a:t> </a:t>
            </a:r>
            <a:r>
              <a:rPr lang="es-AR" sz="2400" spc="-5" dirty="0" smtClean="0">
                <a:latin typeface="Arial"/>
                <a:cs typeface="Arial"/>
              </a:rPr>
              <a:t>en</a:t>
            </a:r>
            <a:r>
              <a:rPr lang="es-AR" sz="2400" dirty="0" smtClean="0">
                <a:latin typeface="Arial"/>
                <a:cs typeface="Arial"/>
              </a:rPr>
              <a:t> </a:t>
            </a:r>
            <a:r>
              <a:rPr lang="es-AR" sz="2400" spc="-5" dirty="0" smtClean="0">
                <a:latin typeface="Arial"/>
                <a:cs typeface="Arial"/>
              </a:rPr>
              <a:t>los</a:t>
            </a:r>
            <a:r>
              <a:rPr lang="es-AR" sz="2400" dirty="0" smtClean="0">
                <a:latin typeface="Arial"/>
                <a:cs typeface="Arial"/>
              </a:rPr>
              <a:t> </a:t>
            </a:r>
            <a:r>
              <a:rPr lang="es-AR" sz="2400" spc="-5" dirty="0" smtClean="0">
                <a:latin typeface="Arial"/>
                <a:cs typeface="Arial"/>
              </a:rPr>
              <a:t>TI,</a:t>
            </a:r>
            <a:r>
              <a:rPr lang="es-AR" sz="2400" dirty="0" smtClean="0">
                <a:latin typeface="Arial"/>
                <a:cs typeface="Arial"/>
              </a:rPr>
              <a:t> y</a:t>
            </a:r>
            <a:r>
              <a:rPr lang="es-AR" sz="2400" spc="5" dirty="0" smtClean="0">
                <a:latin typeface="Arial"/>
                <a:cs typeface="Arial"/>
              </a:rPr>
              <a:t> </a:t>
            </a:r>
            <a:r>
              <a:rPr lang="es-AR" sz="2400" spc="-5" dirty="0" smtClean="0">
                <a:latin typeface="Arial"/>
                <a:cs typeface="Arial"/>
              </a:rPr>
              <a:t>provocan</a:t>
            </a:r>
            <a:r>
              <a:rPr lang="es-AR" sz="2400" dirty="0" smtClean="0">
                <a:latin typeface="Arial"/>
                <a:cs typeface="Arial"/>
              </a:rPr>
              <a:t> </a:t>
            </a:r>
            <a:r>
              <a:rPr lang="es-AR" sz="2400" spc="-5" dirty="0" smtClean="0">
                <a:latin typeface="Arial"/>
                <a:cs typeface="Arial"/>
              </a:rPr>
              <a:t>valores </a:t>
            </a:r>
            <a:r>
              <a:rPr lang="es-AR" sz="2400" dirty="0" smtClean="0">
                <a:latin typeface="Arial"/>
                <a:cs typeface="Arial"/>
              </a:rPr>
              <a:t> </a:t>
            </a:r>
            <a:r>
              <a:rPr lang="es-AR" sz="2400" spc="-5" dirty="0" smtClean="0">
                <a:latin typeface="Arial"/>
                <a:cs typeface="Arial"/>
              </a:rPr>
              <a:t>relativamente</a:t>
            </a:r>
            <a:r>
              <a:rPr lang="es-AR" sz="2400" dirty="0" smtClean="0">
                <a:latin typeface="Arial"/>
                <a:cs typeface="Arial"/>
              </a:rPr>
              <a:t> </a:t>
            </a:r>
            <a:r>
              <a:rPr lang="es-AR" sz="2400" spc="-5" dirty="0" smtClean="0">
                <a:latin typeface="Arial"/>
                <a:cs typeface="Arial"/>
              </a:rPr>
              <a:t>altos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la</a:t>
            </a:r>
            <a:r>
              <a:rPr lang="es-AR" sz="2400" dirty="0" smtClean="0">
                <a:latin typeface="Arial"/>
                <a:cs typeface="Arial"/>
              </a:rPr>
              <a:t> </a:t>
            </a:r>
            <a:r>
              <a:rPr lang="es-AR" sz="2400" spc="-5" dirty="0" smtClean="0">
                <a:latin typeface="Arial"/>
                <a:cs typeface="Arial"/>
              </a:rPr>
              <a:t>corriente</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error</a:t>
            </a:r>
            <a:r>
              <a:rPr lang="es-AR" sz="2400" dirty="0" smtClean="0">
                <a:latin typeface="Arial"/>
                <a:cs typeface="Arial"/>
              </a:rPr>
              <a:t> </a:t>
            </a:r>
            <a:r>
              <a:rPr lang="es-AR" sz="2400" spc="-5" dirty="0" smtClean="0">
                <a:latin typeface="Arial"/>
                <a:cs typeface="Arial"/>
              </a:rPr>
              <a:t>del</a:t>
            </a:r>
            <a:r>
              <a:rPr lang="es-AR" sz="2400" dirty="0" smtClean="0">
                <a:latin typeface="Arial"/>
                <a:cs typeface="Arial"/>
              </a:rPr>
              <a:t> </a:t>
            </a:r>
            <a:r>
              <a:rPr lang="es-AR" sz="2400" spc="-5" dirty="0" smtClean="0">
                <a:latin typeface="Arial"/>
                <a:cs typeface="Arial"/>
              </a:rPr>
              <a:t>esquema,</a:t>
            </a:r>
            <a:r>
              <a:rPr lang="es-AR" sz="2400" dirty="0" smtClean="0">
                <a:latin typeface="Arial"/>
                <a:cs typeface="Arial"/>
              </a:rPr>
              <a:t> </a:t>
            </a:r>
            <a:r>
              <a:rPr lang="es-AR" sz="2400" spc="-5" dirty="0" smtClean="0">
                <a:latin typeface="Arial"/>
                <a:cs typeface="Arial"/>
              </a:rPr>
              <a:t>si</a:t>
            </a:r>
            <a:r>
              <a:rPr lang="es-AR" sz="2400" dirty="0" smtClean="0">
                <a:latin typeface="Arial"/>
                <a:cs typeface="Arial"/>
              </a:rPr>
              <a:t> </a:t>
            </a:r>
            <a:r>
              <a:rPr lang="es-AR" sz="2400" spc="-5" dirty="0" smtClean="0">
                <a:latin typeface="Arial"/>
                <a:cs typeface="Arial"/>
              </a:rPr>
              <a:t>es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tipo</a:t>
            </a:r>
            <a:r>
              <a:rPr lang="es-AR" sz="2400" spc="320" dirty="0" smtClean="0">
                <a:latin typeface="Arial"/>
                <a:cs typeface="Arial"/>
              </a:rPr>
              <a:t> </a:t>
            </a:r>
            <a:r>
              <a:rPr lang="es-AR" sz="2400" spc="-5" dirty="0" smtClean="0">
                <a:latin typeface="Arial"/>
                <a:cs typeface="Arial"/>
              </a:rPr>
              <a:t>diferencial.</a:t>
            </a:r>
            <a:r>
              <a:rPr lang="es-AR" sz="2400" spc="325" dirty="0" smtClean="0">
                <a:latin typeface="Arial"/>
                <a:cs typeface="Arial"/>
              </a:rPr>
              <a:t> </a:t>
            </a:r>
            <a:r>
              <a:rPr lang="es-AR" sz="2400" spc="-5" dirty="0" smtClean="0">
                <a:latin typeface="Arial"/>
                <a:cs typeface="Arial"/>
              </a:rPr>
              <a:t>En </a:t>
            </a:r>
            <a:r>
              <a:rPr lang="es-AR" sz="2400" dirty="0" smtClean="0">
                <a:latin typeface="Arial"/>
                <a:cs typeface="Arial"/>
              </a:rPr>
              <a:t> </a:t>
            </a:r>
            <a:r>
              <a:rPr lang="es-AR" sz="2400" spc="-5" dirty="0" smtClean="0">
                <a:latin typeface="Arial"/>
                <a:cs typeface="Arial"/>
              </a:rPr>
              <a:t>resumen, el problema de la protección de barras consiste en lograr tiempos reducidos de </a:t>
            </a:r>
            <a:r>
              <a:rPr lang="es-AR" sz="2400" dirty="0" smtClean="0">
                <a:latin typeface="Arial"/>
                <a:cs typeface="Arial"/>
              </a:rPr>
              <a:t> </a:t>
            </a:r>
            <a:r>
              <a:rPr lang="es-AR" sz="2400" spc="-5" dirty="0" smtClean="0">
                <a:latin typeface="Arial"/>
                <a:cs typeface="Arial"/>
              </a:rPr>
              <a:t>eliminación de</a:t>
            </a:r>
            <a:r>
              <a:rPr lang="es-AR" sz="2400" dirty="0" smtClean="0">
                <a:latin typeface="Arial"/>
                <a:cs typeface="Arial"/>
              </a:rPr>
              <a:t> </a:t>
            </a:r>
            <a:r>
              <a:rPr lang="es-AR" sz="2400" spc="-5" dirty="0" smtClean="0">
                <a:latin typeface="Arial"/>
                <a:cs typeface="Arial"/>
              </a:rPr>
              <a:t>fallas,</a:t>
            </a:r>
            <a:r>
              <a:rPr lang="es-AR" sz="2400" dirty="0" smtClean="0">
                <a:latin typeface="Arial"/>
                <a:cs typeface="Arial"/>
              </a:rPr>
              <a:t> </a:t>
            </a:r>
            <a:r>
              <a:rPr lang="es-AR" sz="2400" spc="-5" dirty="0" smtClean="0">
                <a:latin typeface="Arial"/>
                <a:cs typeface="Arial"/>
              </a:rPr>
              <a:t>en condiciones</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saturación probablemente</a:t>
            </a:r>
            <a:r>
              <a:rPr lang="es-AR" sz="2400" dirty="0" smtClean="0">
                <a:latin typeface="Arial"/>
                <a:cs typeface="Arial"/>
              </a:rPr>
              <a:t> </a:t>
            </a:r>
            <a:r>
              <a:rPr lang="es-AR" sz="2400" spc="-5" dirty="0" smtClean="0">
                <a:latin typeface="Arial"/>
                <a:cs typeface="Arial"/>
              </a:rPr>
              <a:t>severa</a:t>
            </a:r>
            <a:r>
              <a:rPr lang="es-AR" sz="2400" dirty="0" smtClean="0">
                <a:latin typeface="Arial"/>
                <a:cs typeface="Arial"/>
              </a:rPr>
              <a:t> </a:t>
            </a:r>
            <a:r>
              <a:rPr lang="es-AR" sz="2400" spc="-5" dirty="0" smtClean="0">
                <a:latin typeface="Arial"/>
                <a:cs typeface="Arial"/>
              </a:rPr>
              <a:t>de los</a:t>
            </a:r>
            <a:r>
              <a:rPr lang="es-AR" sz="2400" dirty="0" smtClean="0">
                <a:latin typeface="Arial"/>
                <a:cs typeface="Arial"/>
              </a:rPr>
              <a:t> </a:t>
            </a:r>
            <a:r>
              <a:rPr lang="es-AR" sz="2400" spc="-5" dirty="0" smtClean="0">
                <a:latin typeface="Arial"/>
                <a:cs typeface="Arial"/>
              </a:rPr>
              <a:t>TI.</a:t>
            </a:r>
            <a:endParaRPr lang="es-AR" sz="2400" dirty="0" smtClean="0">
              <a:latin typeface="Arial"/>
              <a:cs typeface="Arial"/>
            </a:endParaRPr>
          </a:p>
          <a:p>
            <a:pPr>
              <a:lnSpc>
                <a:spcPts val="3100"/>
              </a:lnSpc>
              <a:spcBef>
                <a:spcPts val="45"/>
              </a:spcBef>
            </a:pPr>
            <a:endParaRPr lang="es-AR" sz="2400" dirty="0" smtClean="0">
              <a:latin typeface="Arial"/>
              <a:cs typeface="Arial"/>
            </a:endParaRPr>
          </a:p>
          <a:p>
            <a:pPr marL="12700" marR="5715" algn="just">
              <a:lnSpc>
                <a:spcPts val="3100"/>
              </a:lnSpc>
            </a:pPr>
            <a:r>
              <a:rPr lang="es-AR" sz="2400" spc="-5" dirty="0" smtClean="0">
                <a:latin typeface="Arial"/>
                <a:cs typeface="Arial"/>
              </a:rPr>
              <a:t>En la protección de barras han tenido </a:t>
            </a:r>
            <a:r>
              <a:rPr lang="es-AR" sz="2400" b="1" i="1" spc="-5" dirty="0" smtClean="0">
                <a:solidFill>
                  <a:srgbClr val="FF0000"/>
                </a:solidFill>
                <a:effectLst>
                  <a:outerShdw blurRad="38100" dist="38100" dir="2700000" algn="tl">
                    <a:srgbClr val="000000">
                      <a:alpha val="43137"/>
                    </a:srgbClr>
                  </a:outerShdw>
                </a:effectLst>
                <a:latin typeface="Arial"/>
                <a:cs typeface="Arial"/>
              </a:rPr>
              <a:t>gran aplicación las protecciones diferenciale</a:t>
            </a:r>
            <a:r>
              <a:rPr lang="es-AR" sz="2400" spc="-5" dirty="0" smtClean="0">
                <a:latin typeface="Arial"/>
                <a:cs typeface="Arial"/>
              </a:rPr>
              <a:t>s, aunque </a:t>
            </a:r>
            <a:r>
              <a:rPr lang="es-AR" sz="2400" dirty="0" smtClean="0">
                <a:latin typeface="Arial"/>
                <a:cs typeface="Arial"/>
              </a:rPr>
              <a:t> </a:t>
            </a:r>
            <a:r>
              <a:rPr lang="es-AR" sz="2400" spc="-5" dirty="0" smtClean="0">
                <a:latin typeface="Arial"/>
                <a:cs typeface="Arial"/>
              </a:rPr>
              <a:t>también se han utilizado protecciones con otros principios de operación. </a:t>
            </a:r>
          </a:p>
          <a:p>
            <a:pPr marL="12700" marR="5715" algn="just">
              <a:lnSpc>
                <a:spcPts val="3100"/>
              </a:lnSpc>
            </a:pPr>
            <a:endParaRPr lang="es-AR" sz="2400" spc="-5" dirty="0">
              <a:latin typeface="Arial"/>
              <a:cs typeface="Arial"/>
            </a:endParaRPr>
          </a:p>
          <a:p>
            <a:pPr marL="12700" marR="5715" algn="just">
              <a:lnSpc>
                <a:spcPts val="3100"/>
              </a:lnSpc>
            </a:pPr>
            <a:r>
              <a:rPr lang="es-AR" sz="2400" spc="-5" dirty="0" smtClean="0">
                <a:latin typeface="Arial"/>
                <a:cs typeface="Arial"/>
              </a:rPr>
              <a:t>De los métodos </a:t>
            </a:r>
            <a:r>
              <a:rPr lang="es-AR" sz="2400" dirty="0" smtClean="0">
                <a:latin typeface="Arial"/>
                <a:cs typeface="Arial"/>
              </a:rPr>
              <a:t> </a:t>
            </a:r>
            <a:r>
              <a:rPr lang="es-AR" sz="2400" spc="-5" dirty="0" smtClean="0">
                <a:latin typeface="Arial"/>
                <a:cs typeface="Arial"/>
              </a:rPr>
              <a:t>presentados, los más aplicables </a:t>
            </a:r>
            <a:r>
              <a:rPr lang="es-AR" sz="2400" dirty="0" smtClean="0">
                <a:latin typeface="Arial"/>
                <a:cs typeface="Arial"/>
              </a:rPr>
              <a:t>a </a:t>
            </a:r>
            <a:r>
              <a:rPr lang="es-AR" sz="2400" spc="-5" dirty="0" smtClean="0">
                <a:latin typeface="Arial"/>
                <a:cs typeface="Arial"/>
              </a:rPr>
              <a:t>barra son los que utilizan </a:t>
            </a:r>
            <a:r>
              <a:rPr lang="es-AR" sz="2400" b="1" i="1" spc="-5" dirty="0" smtClean="0">
                <a:solidFill>
                  <a:srgbClr val="FF0000"/>
                </a:solidFill>
                <a:effectLst>
                  <a:outerShdw blurRad="38100" dist="38100" dir="2700000" algn="tl">
                    <a:srgbClr val="000000">
                      <a:alpha val="43137"/>
                    </a:srgbClr>
                  </a:outerShdw>
                </a:effectLst>
                <a:latin typeface="Arial"/>
                <a:cs typeface="Arial"/>
              </a:rPr>
              <a:t>relés de</a:t>
            </a:r>
            <a:r>
              <a:rPr lang="es-AR" sz="2400" b="1" i="1"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porcentaje diferencial </a:t>
            </a:r>
            <a:r>
              <a:rPr lang="es-AR" sz="2400" b="1" i="1" dirty="0" smtClean="0">
                <a:solidFill>
                  <a:srgbClr val="FF0000"/>
                </a:solidFill>
                <a:effectLst>
                  <a:outerShdw blurRad="38100" dist="38100" dir="2700000" algn="tl">
                    <a:srgbClr val="000000">
                      <a:alpha val="43137"/>
                    </a:srgbClr>
                  </a:outerShdw>
                </a:effectLst>
                <a:latin typeface="Arial"/>
                <a:cs typeface="Arial"/>
              </a:rPr>
              <a:t>y </a:t>
            </a:r>
            <a:r>
              <a:rPr lang="es-AR" sz="2400" b="1" i="1" spc="5" dirty="0" smtClean="0">
                <a:solidFill>
                  <a:srgbClr val="FF0000"/>
                </a:solidFill>
                <a:effectLst>
                  <a:outerShdw blurRad="38100" dist="38100" dir="2700000" algn="tl">
                    <a:srgbClr val="000000">
                      <a:alpha val="43137"/>
                    </a:srgbClr>
                  </a:outerShdw>
                </a:effectLst>
                <a:latin typeface="Arial"/>
                <a:cs typeface="Arial"/>
              </a:rPr>
              <a:t> </a:t>
            </a:r>
            <a:r>
              <a:rPr lang="es-AR" sz="2400" b="1" i="1" spc="-5" dirty="0" smtClean="0">
                <a:solidFill>
                  <a:srgbClr val="FF0000"/>
                </a:solidFill>
                <a:effectLst>
                  <a:outerShdw blurRad="38100" dist="38100" dir="2700000" algn="tl">
                    <a:srgbClr val="000000">
                      <a:alpha val="43137"/>
                    </a:srgbClr>
                  </a:outerShdw>
                </a:effectLst>
                <a:latin typeface="Arial"/>
                <a:cs typeface="Arial"/>
              </a:rPr>
              <a:t>relés diferenciales de alta impedancia</a:t>
            </a:r>
            <a:r>
              <a:rPr lang="es-AR" sz="2400" spc="-5" dirty="0" smtClean="0">
                <a:latin typeface="Arial"/>
                <a:cs typeface="Arial"/>
              </a:rPr>
              <a:t>. Han encontrado aplicación también otros métodos, </a:t>
            </a:r>
            <a:r>
              <a:rPr lang="es-AR" sz="2400" dirty="0" smtClean="0">
                <a:latin typeface="Arial"/>
                <a:cs typeface="Arial"/>
              </a:rPr>
              <a:t> </a:t>
            </a:r>
            <a:r>
              <a:rPr lang="es-AR" sz="2400" spc="-5" dirty="0" smtClean="0">
                <a:latin typeface="Arial"/>
                <a:cs typeface="Arial"/>
              </a:rPr>
              <a:t>tales</a:t>
            </a:r>
            <a:r>
              <a:rPr lang="es-AR" sz="2400" dirty="0" smtClean="0">
                <a:latin typeface="Arial"/>
                <a:cs typeface="Arial"/>
              </a:rPr>
              <a:t> </a:t>
            </a:r>
            <a:r>
              <a:rPr lang="es-AR" sz="2400" spc="-5" dirty="0" smtClean="0">
                <a:latin typeface="Arial"/>
                <a:cs typeface="Arial"/>
              </a:rPr>
              <a:t>como,</a:t>
            </a:r>
            <a:r>
              <a:rPr lang="es-AR" sz="2400" dirty="0" smtClean="0">
                <a:latin typeface="Arial"/>
                <a:cs typeface="Arial"/>
              </a:rPr>
              <a:t> </a:t>
            </a:r>
            <a:r>
              <a:rPr lang="es-AR" sz="2400" spc="-5" dirty="0" smtClean="0">
                <a:latin typeface="Arial"/>
                <a:cs typeface="Arial"/>
              </a:rPr>
              <a:t>utilización</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TI</a:t>
            </a:r>
            <a:r>
              <a:rPr lang="es-AR" sz="2400" dirty="0" smtClean="0">
                <a:latin typeface="Arial"/>
                <a:cs typeface="Arial"/>
              </a:rPr>
              <a:t> </a:t>
            </a:r>
            <a:r>
              <a:rPr lang="es-AR" sz="2400" spc="-5" dirty="0" smtClean="0">
                <a:latin typeface="Arial"/>
                <a:cs typeface="Arial"/>
              </a:rPr>
              <a:t>con</a:t>
            </a:r>
            <a:r>
              <a:rPr lang="es-AR" sz="2400" dirty="0" smtClean="0">
                <a:latin typeface="Arial"/>
                <a:cs typeface="Arial"/>
              </a:rPr>
              <a:t> </a:t>
            </a:r>
            <a:r>
              <a:rPr lang="es-AR" sz="2400" spc="-5" dirty="0" smtClean="0">
                <a:latin typeface="Arial"/>
                <a:cs typeface="Arial"/>
              </a:rPr>
              <a:t>núcleo</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aire</a:t>
            </a:r>
            <a:r>
              <a:rPr lang="es-AR" sz="2400" dirty="0" smtClean="0">
                <a:latin typeface="Arial"/>
                <a:cs typeface="Arial"/>
              </a:rPr>
              <a:t> </a:t>
            </a:r>
            <a:r>
              <a:rPr lang="es-AR" sz="2400" spc="-5" dirty="0" smtClean="0">
                <a:latin typeface="Arial"/>
                <a:cs typeface="Arial"/>
              </a:rPr>
              <a:t>(acopladores</a:t>
            </a:r>
            <a:r>
              <a:rPr lang="es-AR" sz="2400" dirty="0" smtClean="0">
                <a:latin typeface="Arial"/>
                <a:cs typeface="Arial"/>
              </a:rPr>
              <a:t> </a:t>
            </a:r>
            <a:r>
              <a:rPr lang="es-AR" sz="2400" spc="-5" dirty="0" smtClean="0">
                <a:latin typeface="Arial"/>
                <a:cs typeface="Arial"/>
              </a:rPr>
              <a:t>lineales),</a:t>
            </a:r>
            <a:r>
              <a:rPr lang="es-AR" sz="2400" dirty="0" smtClean="0">
                <a:latin typeface="Arial"/>
                <a:cs typeface="Arial"/>
              </a:rPr>
              <a:t> </a:t>
            </a:r>
            <a:r>
              <a:rPr lang="es-AR" sz="2400" spc="-5" dirty="0" smtClean="0">
                <a:latin typeface="Arial"/>
                <a:cs typeface="Arial"/>
              </a:rPr>
              <a:t>operación</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la </a:t>
            </a:r>
            <a:r>
              <a:rPr lang="es-AR" sz="2400" spc="-320" dirty="0" smtClean="0">
                <a:latin typeface="Arial"/>
                <a:cs typeface="Arial"/>
              </a:rPr>
              <a:t> </a:t>
            </a:r>
            <a:r>
              <a:rPr lang="es-AR" sz="2400" spc="-5" dirty="0" smtClean="0">
                <a:latin typeface="Arial"/>
                <a:cs typeface="Arial"/>
              </a:rPr>
              <a:t>protección</a:t>
            </a:r>
            <a:r>
              <a:rPr lang="es-AR" sz="2400" spc="90" dirty="0" smtClean="0">
                <a:latin typeface="Arial"/>
                <a:cs typeface="Arial"/>
              </a:rPr>
              <a:t> </a:t>
            </a:r>
            <a:r>
              <a:rPr lang="es-AR" sz="2400" spc="-5" dirty="0" smtClean="0">
                <a:latin typeface="Arial"/>
                <a:cs typeface="Arial"/>
              </a:rPr>
              <a:t>antes</a:t>
            </a:r>
            <a:r>
              <a:rPr lang="es-AR" sz="2400" spc="90" dirty="0" smtClean="0">
                <a:latin typeface="Arial"/>
                <a:cs typeface="Arial"/>
              </a:rPr>
              <a:t> </a:t>
            </a:r>
            <a:r>
              <a:rPr lang="es-AR" sz="2400" spc="-5" dirty="0" smtClean="0">
                <a:latin typeface="Arial"/>
                <a:cs typeface="Arial"/>
              </a:rPr>
              <a:t>que</a:t>
            </a:r>
            <a:r>
              <a:rPr lang="es-AR" sz="2400" spc="95" dirty="0" smtClean="0">
                <a:latin typeface="Arial"/>
                <a:cs typeface="Arial"/>
              </a:rPr>
              <a:t> </a:t>
            </a:r>
            <a:r>
              <a:rPr lang="es-AR" sz="2400" spc="-5" dirty="0" smtClean="0">
                <a:latin typeface="Arial"/>
                <a:cs typeface="Arial"/>
              </a:rPr>
              <a:t>ocurra</a:t>
            </a:r>
            <a:r>
              <a:rPr lang="es-AR" sz="2400" spc="90" dirty="0" smtClean="0">
                <a:latin typeface="Arial"/>
                <a:cs typeface="Arial"/>
              </a:rPr>
              <a:t> </a:t>
            </a:r>
            <a:r>
              <a:rPr lang="es-AR" sz="2400" spc="-5" dirty="0" smtClean="0">
                <a:latin typeface="Arial"/>
                <a:cs typeface="Arial"/>
              </a:rPr>
              <a:t>la</a:t>
            </a:r>
            <a:r>
              <a:rPr lang="es-AR" sz="2400" spc="95" dirty="0" smtClean="0">
                <a:latin typeface="Arial"/>
                <a:cs typeface="Arial"/>
              </a:rPr>
              <a:t> </a:t>
            </a:r>
            <a:r>
              <a:rPr lang="es-AR" sz="2400" spc="-5" dirty="0" smtClean="0">
                <a:latin typeface="Arial"/>
                <a:cs typeface="Arial"/>
              </a:rPr>
              <a:t>saturación</a:t>
            </a:r>
            <a:r>
              <a:rPr lang="es-AR" sz="2400" spc="90" dirty="0" smtClean="0">
                <a:latin typeface="Arial"/>
                <a:cs typeface="Arial"/>
              </a:rPr>
              <a:t> </a:t>
            </a:r>
            <a:r>
              <a:rPr lang="es-AR" sz="2400" spc="-5" dirty="0" smtClean="0">
                <a:latin typeface="Arial"/>
                <a:cs typeface="Arial"/>
              </a:rPr>
              <a:t>de</a:t>
            </a:r>
            <a:r>
              <a:rPr lang="es-AR" sz="2400" spc="114" dirty="0" smtClean="0">
                <a:latin typeface="Arial"/>
                <a:cs typeface="Arial"/>
              </a:rPr>
              <a:t> </a:t>
            </a:r>
            <a:r>
              <a:rPr lang="es-AR" sz="2400" spc="-5" dirty="0" smtClean="0">
                <a:latin typeface="Arial"/>
                <a:cs typeface="Arial"/>
              </a:rPr>
              <a:t>los</a:t>
            </a:r>
            <a:r>
              <a:rPr lang="es-AR" sz="2400" spc="90" dirty="0" smtClean="0">
                <a:latin typeface="Arial"/>
                <a:cs typeface="Arial"/>
              </a:rPr>
              <a:t> </a:t>
            </a:r>
            <a:r>
              <a:rPr lang="es-AR" sz="2400" spc="-5" dirty="0" smtClean="0">
                <a:latin typeface="Arial"/>
                <a:cs typeface="Arial"/>
              </a:rPr>
              <a:t>TI,</a:t>
            </a:r>
            <a:r>
              <a:rPr lang="es-AR" sz="2400" spc="95" dirty="0" smtClean="0">
                <a:latin typeface="Arial"/>
                <a:cs typeface="Arial"/>
              </a:rPr>
              <a:t> </a:t>
            </a:r>
            <a:r>
              <a:rPr lang="es-AR" sz="2400" spc="-5" dirty="0" smtClean="0">
                <a:latin typeface="Arial"/>
                <a:cs typeface="Arial"/>
              </a:rPr>
              <a:t>utilización</a:t>
            </a:r>
            <a:r>
              <a:rPr lang="es-AR" sz="2400" spc="90" dirty="0" smtClean="0">
                <a:latin typeface="Arial"/>
                <a:cs typeface="Arial"/>
              </a:rPr>
              <a:t> </a:t>
            </a:r>
            <a:r>
              <a:rPr lang="es-AR" sz="2400" spc="-5" dirty="0" smtClean="0">
                <a:latin typeface="Arial"/>
                <a:cs typeface="Arial"/>
              </a:rPr>
              <a:t>de</a:t>
            </a:r>
            <a:r>
              <a:rPr lang="es-AR" sz="2400" spc="95" dirty="0" smtClean="0">
                <a:latin typeface="Arial"/>
                <a:cs typeface="Arial"/>
              </a:rPr>
              <a:t> </a:t>
            </a:r>
            <a:r>
              <a:rPr lang="es-AR" sz="2400" spc="-5" dirty="0" smtClean="0">
                <a:latin typeface="Arial"/>
                <a:cs typeface="Arial"/>
              </a:rPr>
              <a:t>la</a:t>
            </a:r>
            <a:r>
              <a:rPr lang="es-AR" sz="2400" spc="90" dirty="0" smtClean="0">
                <a:latin typeface="Arial"/>
                <a:cs typeface="Arial"/>
              </a:rPr>
              <a:t> </a:t>
            </a:r>
            <a:r>
              <a:rPr lang="es-AR" sz="2400" spc="-5" dirty="0" smtClean="0">
                <a:latin typeface="Arial"/>
                <a:cs typeface="Arial"/>
              </a:rPr>
              <a:t>componente</a:t>
            </a:r>
            <a:r>
              <a:rPr lang="es-AR" sz="2400" spc="95" dirty="0" smtClean="0">
                <a:latin typeface="Arial"/>
                <a:cs typeface="Arial"/>
              </a:rPr>
              <a:t> </a:t>
            </a:r>
            <a:r>
              <a:rPr lang="es-AR" sz="2400" spc="-5" dirty="0" smtClean="0">
                <a:latin typeface="Arial"/>
                <a:cs typeface="Arial"/>
              </a:rPr>
              <a:t>aperiódica </a:t>
            </a:r>
            <a:r>
              <a:rPr lang="es-AR" sz="2400" spc="-320" dirty="0" smtClean="0">
                <a:latin typeface="Arial"/>
                <a:cs typeface="Arial"/>
              </a:rPr>
              <a:t> </a:t>
            </a:r>
            <a:r>
              <a:rPr lang="es-AR" sz="2400" spc="-5" dirty="0" smtClean="0">
                <a:latin typeface="Arial"/>
                <a:cs typeface="Arial"/>
              </a:rPr>
              <a:t>de la</a:t>
            </a:r>
            <a:r>
              <a:rPr lang="es-AR" sz="2400" dirty="0" smtClean="0">
                <a:latin typeface="Arial"/>
                <a:cs typeface="Arial"/>
              </a:rPr>
              <a:t> </a:t>
            </a:r>
            <a:r>
              <a:rPr lang="es-AR" sz="2400" spc="-5" dirty="0" smtClean="0">
                <a:latin typeface="Arial"/>
                <a:cs typeface="Arial"/>
              </a:rPr>
              <a:t>corriente</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desbalance para</a:t>
            </a:r>
            <a:r>
              <a:rPr lang="es-AR" sz="2400" dirty="0" smtClean="0">
                <a:latin typeface="Arial"/>
                <a:cs typeface="Arial"/>
              </a:rPr>
              <a:t> </a:t>
            </a:r>
            <a:r>
              <a:rPr lang="es-AR" sz="2400" spc="-5" dirty="0" smtClean="0">
                <a:latin typeface="Arial"/>
                <a:cs typeface="Arial"/>
              </a:rPr>
              <a:t>insensibilizar</a:t>
            </a:r>
            <a:r>
              <a:rPr lang="es-AR" sz="2400" dirty="0" smtClean="0">
                <a:latin typeface="Arial"/>
                <a:cs typeface="Arial"/>
              </a:rPr>
              <a:t> </a:t>
            </a:r>
            <a:r>
              <a:rPr lang="es-AR" sz="2400" spc="-5" dirty="0" smtClean="0">
                <a:latin typeface="Arial"/>
                <a:cs typeface="Arial"/>
              </a:rPr>
              <a:t>la</a:t>
            </a:r>
            <a:r>
              <a:rPr lang="es-AR" sz="2400" dirty="0" smtClean="0">
                <a:latin typeface="Arial"/>
                <a:cs typeface="Arial"/>
              </a:rPr>
              <a:t> </a:t>
            </a:r>
            <a:r>
              <a:rPr lang="es-AR" sz="2400" spc="-5" dirty="0" smtClean="0">
                <a:latin typeface="Arial"/>
                <a:cs typeface="Arial"/>
              </a:rPr>
              <a:t>protección</a:t>
            </a:r>
            <a:r>
              <a:rPr lang="es-AR" sz="2400" dirty="0" smtClean="0">
                <a:latin typeface="Arial"/>
                <a:cs typeface="Arial"/>
              </a:rPr>
              <a:t> </a:t>
            </a:r>
            <a:r>
              <a:rPr lang="es-AR" sz="2400" spc="-5" dirty="0" smtClean="0">
                <a:latin typeface="Arial"/>
                <a:cs typeface="Arial"/>
              </a:rPr>
              <a:t>diferencial</a:t>
            </a:r>
            <a:r>
              <a:rPr lang="es-AR" spc="-5" dirty="0" smtClean="0">
                <a:latin typeface="Arial"/>
                <a:cs typeface="Arial"/>
              </a:rPr>
              <a:t>.</a:t>
            </a:r>
            <a:endParaRPr lang="es-AR" dirty="0">
              <a:latin typeface="Arial"/>
              <a:cs typeface="Arial"/>
            </a:endParaRPr>
          </a:p>
        </p:txBody>
      </p:sp>
    </p:spTree>
    <p:extLst>
      <p:ext uri="{BB962C8B-B14F-4D97-AF65-F5344CB8AC3E}">
        <p14:creationId xmlns:p14="http://schemas.microsoft.com/office/powerpoint/2010/main" val="2528111233"/>
      </p:ext>
    </p:extLst>
  </p:cSld>
  <p:clrMapOvr>
    <a:masterClrMapping/>
  </p:clrMapOvr>
  <p:transition>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635000" y="787654"/>
            <a:ext cx="16763999" cy="7719421"/>
          </a:xfrm>
          <a:prstGeom prst="rect">
            <a:avLst/>
          </a:prstGeom>
        </p:spPr>
        <p:txBody>
          <a:bodyPr vert="horz" wrap="square" lIns="0" tIns="12065" rIns="0" bIns="0" rtlCol="0">
            <a:spAutoFit/>
          </a:bodyPr>
          <a:lstStyle/>
          <a:p>
            <a:pPr marL="1905" algn="ctr">
              <a:spcBef>
                <a:spcPts val="95"/>
              </a:spcBef>
            </a:pPr>
            <a:r>
              <a:rPr sz="3200" b="1" spc="-5" dirty="0">
                <a:solidFill>
                  <a:schemeClr val="tx1"/>
                </a:solidFill>
                <a:effectLst>
                  <a:outerShdw blurRad="38100" dist="38100" dir="2700000" algn="tl">
                    <a:srgbClr val="000000">
                      <a:alpha val="43137"/>
                    </a:srgbClr>
                  </a:outerShdw>
                </a:effectLst>
                <a:latin typeface="Arial"/>
                <a:cs typeface="Arial"/>
              </a:rPr>
              <a:t>PROTECCION</a:t>
            </a:r>
            <a:r>
              <a:rPr sz="3200" b="1" spc="5"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DIFERENCIAL</a:t>
            </a:r>
            <a:r>
              <a:rPr sz="3200" b="1" spc="5"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1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BARRAS</a:t>
            </a:r>
            <a:endParaRPr sz="3200" b="1" dirty="0">
              <a:solidFill>
                <a:schemeClr val="tx1"/>
              </a:solidFill>
              <a:effectLst>
                <a:outerShdw blurRad="38100" dist="38100" dir="2700000" algn="tl">
                  <a:srgbClr val="000000">
                    <a:alpha val="43137"/>
                  </a:srgbClr>
                </a:outerShdw>
              </a:effectLst>
              <a:latin typeface="Arial"/>
              <a:cs typeface="Arial"/>
            </a:endParaRPr>
          </a:p>
          <a:p>
            <a:pPr>
              <a:spcBef>
                <a:spcPts val="45"/>
              </a:spcBef>
            </a:pPr>
            <a:endParaRPr sz="3200" dirty="0">
              <a:solidFill>
                <a:schemeClr val="tx1"/>
              </a:solidFill>
              <a:latin typeface="Arial"/>
              <a:cs typeface="Arial"/>
            </a:endParaRPr>
          </a:p>
          <a:p>
            <a:pPr marL="354965" marR="5080" indent="-342900" algn="just">
              <a:buClr>
                <a:srgbClr val="FC0128"/>
              </a:buClr>
              <a:buSzPct val="75000"/>
              <a:buFont typeface="Wingdings"/>
              <a:buChar char=""/>
              <a:tabLst>
                <a:tab pos="355600" algn="l"/>
              </a:tabLst>
            </a:pPr>
            <a:r>
              <a:rPr sz="3200" spc="-5" dirty="0">
                <a:solidFill>
                  <a:schemeClr val="tx1"/>
                </a:solidFill>
                <a:latin typeface="Arial"/>
                <a:cs typeface="Arial"/>
              </a:rPr>
              <a:t>LOS TRANSFORMADORES DE POTENCIA, BARRAS, </a:t>
            </a:r>
            <a:r>
              <a:rPr sz="3200" dirty="0">
                <a:solidFill>
                  <a:schemeClr val="tx1"/>
                </a:solidFill>
                <a:latin typeface="Arial"/>
                <a:cs typeface="Arial"/>
              </a:rPr>
              <a:t> </a:t>
            </a:r>
            <a:r>
              <a:rPr sz="3200" spc="-5" dirty="0">
                <a:solidFill>
                  <a:schemeClr val="tx1"/>
                </a:solidFill>
                <a:latin typeface="Arial"/>
                <a:cs typeface="Arial"/>
              </a:rPr>
              <a:t>GENERADORES</a:t>
            </a:r>
            <a:r>
              <a:rPr sz="3200" dirty="0">
                <a:solidFill>
                  <a:schemeClr val="tx1"/>
                </a:solidFill>
                <a:latin typeface="Arial"/>
                <a:cs typeface="Arial"/>
              </a:rPr>
              <a:t> </a:t>
            </a:r>
            <a:r>
              <a:rPr sz="3200" spc="-5" dirty="0">
                <a:solidFill>
                  <a:schemeClr val="tx1"/>
                </a:solidFill>
                <a:latin typeface="Arial"/>
                <a:cs typeface="Arial"/>
              </a:rPr>
              <a:t>Y</a:t>
            </a:r>
            <a:r>
              <a:rPr sz="3200" dirty="0">
                <a:solidFill>
                  <a:schemeClr val="tx1"/>
                </a:solidFill>
                <a:latin typeface="Arial"/>
                <a:cs typeface="Arial"/>
              </a:rPr>
              <a:t> </a:t>
            </a:r>
            <a:r>
              <a:rPr sz="3200" spc="-5" dirty="0">
                <a:solidFill>
                  <a:schemeClr val="tx1"/>
                </a:solidFill>
                <a:latin typeface="Arial"/>
                <a:cs typeface="Arial"/>
              </a:rPr>
              <a:t>ALGUNOS</a:t>
            </a:r>
            <a:r>
              <a:rPr sz="3200" dirty="0">
                <a:solidFill>
                  <a:schemeClr val="tx1"/>
                </a:solidFill>
                <a:latin typeface="Arial"/>
                <a:cs typeface="Arial"/>
              </a:rPr>
              <a:t> </a:t>
            </a:r>
            <a:r>
              <a:rPr sz="3200" spc="-5" dirty="0">
                <a:solidFill>
                  <a:schemeClr val="tx1"/>
                </a:solidFill>
                <a:latin typeface="Arial"/>
                <a:cs typeface="Arial"/>
              </a:rPr>
              <a:t>MOTORES</a:t>
            </a:r>
            <a:r>
              <a:rPr sz="3200"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a:t>
            </a:r>
            <a:r>
              <a:rPr sz="3200" spc="-5" dirty="0">
                <a:solidFill>
                  <a:schemeClr val="tx1"/>
                </a:solidFill>
                <a:latin typeface="Arial"/>
                <a:cs typeface="Arial"/>
              </a:rPr>
              <a:t>GRAN </a:t>
            </a:r>
            <a:r>
              <a:rPr sz="3200" dirty="0">
                <a:solidFill>
                  <a:schemeClr val="tx1"/>
                </a:solidFill>
                <a:latin typeface="Arial"/>
                <a:cs typeface="Arial"/>
              </a:rPr>
              <a:t> </a:t>
            </a:r>
            <a:r>
              <a:rPr sz="3200" spc="-5" dirty="0">
                <a:solidFill>
                  <a:schemeClr val="tx1"/>
                </a:solidFill>
                <a:latin typeface="Arial"/>
                <a:cs typeface="Arial"/>
              </a:rPr>
              <a:t>POTENCIA USAN </a:t>
            </a:r>
            <a:r>
              <a:rPr sz="3200" dirty="0">
                <a:solidFill>
                  <a:schemeClr val="tx1"/>
                </a:solidFill>
                <a:latin typeface="Arial"/>
                <a:cs typeface="Arial"/>
              </a:rPr>
              <a:t>PROTECCION </a:t>
            </a:r>
            <a:r>
              <a:rPr sz="3200" spc="-5" dirty="0">
                <a:solidFill>
                  <a:schemeClr val="tx1"/>
                </a:solidFill>
                <a:latin typeface="Arial"/>
                <a:cs typeface="Arial"/>
              </a:rPr>
              <a:t>DIFERENCIAL COMO </a:t>
            </a:r>
            <a:r>
              <a:rPr sz="3200" dirty="0">
                <a:solidFill>
                  <a:schemeClr val="tx1"/>
                </a:solidFill>
                <a:latin typeface="Arial"/>
                <a:cs typeface="Arial"/>
              </a:rPr>
              <a:t> </a:t>
            </a:r>
            <a:r>
              <a:rPr sz="3200" spc="-5" dirty="0">
                <a:solidFill>
                  <a:schemeClr val="tx1"/>
                </a:solidFill>
                <a:latin typeface="Arial"/>
                <a:cs typeface="Arial"/>
              </a:rPr>
              <a:t>PROTECCION PRINCIPAL</a:t>
            </a:r>
            <a:r>
              <a:rPr sz="3200" spc="-5" dirty="0" smtClean="0">
                <a:solidFill>
                  <a:schemeClr val="tx1"/>
                </a:solidFill>
                <a:latin typeface="Arial"/>
                <a:cs typeface="Arial"/>
              </a:rPr>
              <a:t>.</a:t>
            </a:r>
            <a:endParaRPr lang="es-AR" sz="3200" spc="-5" dirty="0" smtClean="0">
              <a:solidFill>
                <a:schemeClr val="tx1"/>
              </a:solidFill>
              <a:latin typeface="Arial"/>
              <a:cs typeface="Arial"/>
            </a:endParaRPr>
          </a:p>
          <a:p>
            <a:pPr marL="354965" marR="5080" indent="-342900" algn="just">
              <a:buClr>
                <a:srgbClr val="FC0128"/>
              </a:buClr>
              <a:buSzPct val="75000"/>
              <a:buFont typeface="Wingdings"/>
              <a:buChar char=""/>
              <a:tabLst>
                <a:tab pos="355600" algn="l"/>
              </a:tabLst>
            </a:pPr>
            <a:endParaRPr sz="3200" dirty="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r>
              <a:rPr sz="3200" spc="-5" dirty="0">
                <a:solidFill>
                  <a:schemeClr val="tx1"/>
                </a:solidFill>
                <a:latin typeface="Arial"/>
                <a:cs typeface="Arial"/>
              </a:rPr>
              <a:t>Una </a:t>
            </a:r>
            <a:r>
              <a:rPr sz="3200" spc="-10" dirty="0">
                <a:solidFill>
                  <a:schemeClr val="tx1"/>
                </a:solidFill>
                <a:latin typeface="Arial"/>
                <a:cs typeface="Arial"/>
              </a:rPr>
              <a:t>variedad </a:t>
            </a:r>
            <a:r>
              <a:rPr sz="3200" spc="-5" dirty="0">
                <a:solidFill>
                  <a:schemeClr val="tx1"/>
                </a:solidFill>
                <a:latin typeface="Arial"/>
                <a:cs typeface="Arial"/>
              </a:rPr>
              <a:t>de </a:t>
            </a:r>
            <a:r>
              <a:rPr sz="3200" spc="-10" dirty="0">
                <a:solidFill>
                  <a:schemeClr val="tx1"/>
                </a:solidFill>
                <a:latin typeface="Arial"/>
                <a:cs typeface="Arial"/>
              </a:rPr>
              <a:t>métodos </a:t>
            </a:r>
            <a:r>
              <a:rPr sz="3200" spc="-5" dirty="0">
                <a:solidFill>
                  <a:schemeClr val="tx1"/>
                </a:solidFill>
                <a:latin typeface="Arial"/>
                <a:cs typeface="Arial"/>
              </a:rPr>
              <a:t>se ha </a:t>
            </a:r>
            <a:r>
              <a:rPr sz="3200" spc="-10" dirty="0">
                <a:solidFill>
                  <a:schemeClr val="tx1"/>
                </a:solidFill>
                <a:latin typeface="Arial"/>
                <a:cs typeface="Arial"/>
              </a:rPr>
              <a:t>usado </a:t>
            </a:r>
            <a:r>
              <a:rPr sz="3200" spc="-5" dirty="0">
                <a:solidFill>
                  <a:schemeClr val="tx1"/>
                </a:solidFill>
                <a:latin typeface="Arial"/>
                <a:cs typeface="Arial"/>
              </a:rPr>
              <a:t>para </a:t>
            </a:r>
            <a:r>
              <a:rPr sz="3200" spc="-10" dirty="0">
                <a:solidFill>
                  <a:schemeClr val="tx1"/>
                </a:solidFill>
                <a:latin typeface="Arial"/>
                <a:cs typeface="Arial"/>
              </a:rPr>
              <a:t>implementar </a:t>
            </a:r>
            <a:r>
              <a:rPr sz="3200" spc="-5" dirty="0">
                <a:solidFill>
                  <a:schemeClr val="tx1"/>
                </a:solidFill>
                <a:latin typeface="Arial"/>
                <a:cs typeface="Arial"/>
              </a:rPr>
              <a:t> los</a:t>
            </a:r>
            <a:r>
              <a:rPr sz="3200" dirty="0">
                <a:solidFill>
                  <a:schemeClr val="tx1"/>
                </a:solidFill>
                <a:latin typeface="Arial"/>
                <a:cs typeface="Arial"/>
              </a:rPr>
              <a:t> </a:t>
            </a:r>
            <a:r>
              <a:rPr sz="3200" spc="-10" dirty="0">
                <a:solidFill>
                  <a:schemeClr val="tx1"/>
                </a:solidFill>
                <a:latin typeface="Arial"/>
                <a:cs typeface="Arial"/>
              </a:rPr>
              <a:t>esquemas</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protección</a:t>
            </a:r>
            <a:r>
              <a:rPr sz="3200" spc="-5" dirty="0">
                <a:solidFill>
                  <a:schemeClr val="tx1"/>
                </a:solidFill>
                <a:latin typeface="Arial"/>
                <a:cs typeface="Arial"/>
              </a:rPr>
              <a:t> </a:t>
            </a:r>
            <a:r>
              <a:rPr sz="3200" spc="-10" dirty="0">
                <a:solidFill>
                  <a:schemeClr val="tx1"/>
                </a:solidFill>
                <a:latin typeface="Arial"/>
                <a:cs typeface="Arial"/>
              </a:rPr>
              <a:t>diferencial</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barras.</a:t>
            </a:r>
            <a:r>
              <a:rPr sz="3200" spc="-5" dirty="0">
                <a:solidFill>
                  <a:schemeClr val="tx1"/>
                </a:solidFill>
                <a:latin typeface="Arial"/>
                <a:cs typeface="Arial"/>
              </a:rPr>
              <a:t> </a:t>
            </a:r>
            <a:endParaRPr lang="es-AR" sz="3200" spc="-5" dirty="0" smtClean="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endParaRPr lang="es-AR" sz="3200" spc="-5" dirty="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r>
              <a:rPr sz="3200" spc="-10" dirty="0" smtClean="0">
                <a:solidFill>
                  <a:schemeClr val="tx1"/>
                </a:solidFill>
                <a:latin typeface="Arial"/>
                <a:cs typeface="Arial"/>
              </a:rPr>
              <a:t>La </a:t>
            </a:r>
            <a:r>
              <a:rPr sz="3200" spc="-5" dirty="0" smtClean="0">
                <a:solidFill>
                  <a:schemeClr val="tx1"/>
                </a:solidFill>
                <a:latin typeface="Arial"/>
                <a:cs typeface="Arial"/>
              </a:rPr>
              <a:t> </a:t>
            </a:r>
            <a:r>
              <a:rPr sz="3200" spc="-10" dirty="0">
                <a:solidFill>
                  <a:schemeClr val="tx1"/>
                </a:solidFill>
                <a:latin typeface="Arial"/>
                <a:cs typeface="Arial"/>
              </a:rPr>
              <a:t>introducción </a:t>
            </a:r>
            <a:r>
              <a:rPr sz="3200" spc="-5" dirty="0">
                <a:solidFill>
                  <a:schemeClr val="tx1"/>
                </a:solidFill>
                <a:latin typeface="Arial"/>
                <a:cs typeface="Arial"/>
              </a:rPr>
              <a:t>de la </a:t>
            </a:r>
            <a:r>
              <a:rPr sz="3200" b="1" i="1" spc="-5" dirty="0">
                <a:solidFill>
                  <a:srgbClr val="FF0000"/>
                </a:solidFill>
                <a:effectLst>
                  <a:outerShdw blurRad="38100" dist="38100" dir="2700000" algn="tl">
                    <a:srgbClr val="000000">
                      <a:alpha val="43137"/>
                    </a:srgbClr>
                  </a:outerShdw>
                </a:effectLst>
                <a:latin typeface="Arial"/>
                <a:cs typeface="Arial"/>
              </a:rPr>
              <a:t>tecnología digital ha </a:t>
            </a:r>
            <a:r>
              <a:rPr sz="3200" b="1" i="1" spc="-10" dirty="0">
                <a:solidFill>
                  <a:srgbClr val="FF0000"/>
                </a:solidFill>
                <a:effectLst>
                  <a:outerShdw blurRad="38100" dist="38100" dir="2700000" algn="tl">
                    <a:srgbClr val="000000">
                      <a:alpha val="43137"/>
                    </a:srgbClr>
                  </a:outerShdw>
                </a:effectLst>
                <a:latin typeface="Arial"/>
                <a:cs typeface="Arial"/>
              </a:rPr>
              <a:t>permitido </a:t>
            </a:r>
            <a:r>
              <a:rPr sz="3200" b="1" i="1" spc="-5" dirty="0">
                <a:solidFill>
                  <a:srgbClr val="FF0000"/>
                </a:solidFill>
                <a:effectLst>
                  <a:outerShdw blurRad="38100" dist="38100" dir="2700000" algn="tl">
                    <a:srgbClr val="000000">
                      <a:alpha val="43137"/>
                    </a:srgbClr>
                  </a:outerShdw>
                </a:effectLst>
                <a:latin typeface="Arial"/>
                <a:cs typeface="Arial"/>
              </a:rPr>
              <a:t>introducir </a:t>
            </a:r>
            <a:r>
              <a:rPr sz="3200" b="1" i="1" spc="-545"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considerables</a:t>
            </a:r>
            <a:r>
              <a:rPr sz="3200" b="1" i="1" spc="430"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mejoras</a:t>
            </a:r>
            <a:r>
              <a:rPr sz="3200" b="1" i="1" spc="434"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en</a:t>
            </a:r>
            <a:r>
              <a:rPr sz="3200" b="1" i="1" spc="440"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las</a:t>
            </a:r>
            <a:r>
              <a:rPr sz="3200" b="1" i="1" spc="445" dirty="0">
                <a:solidFill>
                  <a:srgbClr val="FF0000"/>
                </a:solidFill>
                <a:effectLst>
                  <a:outerShdw blurRad="38100" dist="38100" dir="2700000" algn="tl">
                    <a:srgbClr val="000000">
                      <a:alpha val="43137"/>
                    </a:srgbClr>
                  </a:outerShdw>
                </a:effectLst>
                <a:latin typeface="Arial"/>
                <a:cs typeface="Arial"/>
              </a:rPr>
              <a:t> </a:t>
            </a:r>
            <a:r>
              <a:rPr sz="3200" b="1" i="1" spc="-10" dirty="0">
                <a:solidFill>
                  <a:srgbClr val="FF0000"/>
                </a:solidFill>
                <a:effectLst>
                  <a:outerShdw blurRad="38100" dist="38100" dir="2700000" algn="tl">
                    <a:srgbClr val="000000">
                      <a:alpha val="43137"/>
                    </a:srgbClr>
                  </a:outerShdw>
                </a:effectLst>
                <a:latin typeface="Arial"/>
                <a:cs typeface="Arial"/>
              </a:rPr>
              <a:t>protecciones</a:t>
            </a:r>
            <a:r>
              <a:rPr sz="3200" b="1" i="1" spc="455" dirty="0">
                <a:solidFill>
                  <a:srgbClr val="FF0000"/>
                </a:solidFill>
                <a:effectLst>
                  <a:outerShdw blurRad="38100" dist="38100" dir="2700000" algn="tl">
                    <a:srgbClr val="000000">
                      <a:alpha val="43137"/>
                    </a:srgbClr>
                  </a:outerShdw>
                </a:effectLst>
                <a:latin typeface="Arial"/>
                <a:cs typeface="Arial"/>
              </a:rPr>
              <a:t> </a:t>
            </a:r>
            <a:r>
              <a:rPr sz="3200" b="1" i="1" spc="-10" dirty="0">
                <a:solidFill>
                  <a:srgbClr val="FF0000"/>
                </a:solidFill>
                <a:effectLst>
                  <a:outerShdw blurRad="38100" dist="38100" dir="2700000" algn="tl">
                    <a:srgbClr val="000000">
                      <a:alpha val="43137"/>
                    </a:srgbClr>
                  </a:outerShdw>
                </a:effectLst>
                <a:latin typeface="Arial"/>
                <a:cs typeface="Arial"/>
              </a:rPr>
              <a:t>diferenciales </a:t>
            </a:r>
            <a:r>
              <a:rPr sz="3200" b="1" i="1" spc="-545" dirty="0">
                <a:solidFill>
                  <a:srgbClr val="FF0000"/>
                </a:solidFill>
                <a:effectLst>
                  <a:outerShdw blurRad="38100" dist="38100" dir="2700000" algn="tl">
                    <a:srgbClr val="000000">
                      <a:alpha val="43137"/>
                    </a:srgbClr>
                  </a:outerShdw>
                </a:effectLst>
                <a:latin typeface="Arial"/>
                <a:cs typeface="Arial"/>
              </a:rPr>
              <a:t> </a:t>
            </a:r>
            <a:r>
              <a:rPr sz="3200" b="1" i="1" spc="-5" dirty="0">
                <a:solidFill>
                  <a:srgbClr val="FF0000"/>
                </a:solidFill>
                <a:effectLst>
                  <a:outerShdw blurRad="38100" dist="38100" dir="2700000" algn="tl">
                    <a:srgbClr val="000000">
                      <a:alpha val="43137"/>
                    </a:srgbClr>
                  </a:outerShdw>
                </a:effectLst>
                <a:latin typeface="Arial"/>
                <a:cs typeface="Arial"/>
              </a:rPr>
              <a:t>de </a:t>
            </a:r>
            <a:r>
              <a:rPr sz="3200" b="1" i="1" spc="-10" dirty="0" err="1">
                <a:solidFill>
                  <a:srgbClr val="FF0000"/>
                </a:solidFill>
                <a:effectLst>
                  <a:outerShdw blurRad="38100" dist="38100" dir="2700000" algn="tl">
                    <a:srgbClr val="000000">
                      <a:alpha val="43137"/>
                    </a:srgbClr>
                  </a:outerShdw>
                </a:effectLst>
                <a:latin typeface="Arial"/>
                <a:cs typeface="Arial"/>
              </a:rPr>
              <a:t>barras</a:t>
            </a:r>
            <a:r>
              <a:rPr sz="3200" spc="-10" dirty="0" smtClean="0">
                <a:solidFill>
                  <a:schemeClr val="tx1"/>
                </a:solidFill>
                <a:latin typeface="Arial"/>
                <a:cs typeface="Arial"/>
              </a:rPr>
              <a:t>.</a:t>
            </a:r>
            <a:endParaRPr lang="es-AR" sz="3200" spc="-10" dirty="0" smtClean="0">
              <a:solidFill>
                <a:schemeClr val="tx1"/>
              </a:solidFill>
              <a:latin typeface="Arial"/>
              <a:cs typeface="Arial"/>
            </a:endParaRPr>
          </a:p>
          <a:p>
            <a:pPr marL="355600" marR="5715" indent="-342900" algn="just">
              <a:spcBef>
                <a:spcPts val="480"/>
              </a:spcBef>
              <a:buClr>
                <a:srgbClr val="FC0128"/>
              </a:buClr>
              <a:buSzPct val="75000"/>
              <a:buFont typeface="Wingdings"/>
              <a:buChar char=""/>
              <a:tabLst>
                <a:tab pos="355600" algn="l"/>
              </a:tabLst>
            </a:pPr>
            <a:endParaRPr sz="3200" dirty="0">
              <a:solidFill>
                <a:schemeClr val="tx1"/>
              </a:solidFill>
              <a:latin typeface="Arial"/>
              <a:cs typeface="Arial"/>
            </a:endParaRPr>
          </a:p>
          <a:p>
            <a:pPr marL="355600" marR="5715" indent="-342900" algn="just">
              <a:spcBef>
                <a:spcPts val="475"/>
              </a:spcBef>
              <a:buClr>
                <a:srgbClr val="FC0128"/>
              </a:buClr>
              <a:buSzPct val="75000"/>
              <a:buFont typeface="Wingdings"/>
              <a:buChar char=""/>
              <a:tabLst>
                <a:tab pos="355600" algn="l"/>
              </a:tabLst>
            </a:pPr>
            <a:r>
              <a:rPr sz="3200" spc="-5" dirty="0">
                <a:solidFill>
                  <a:schemeClr val="tx1"/>
                </a:solidFill>
                <a:latin typeface="Arial"/>
                <a:cs typeface="Arial"/>
              </a:rPr>
              <a:t>El </a:t>
            </a:r>
            <a:r>
              <a:rPr sz="3200" b="1" i="1" spc="-5" dirty="0">
                <a:solidFill>
                  <a:srgbClr val="FF0000"/>
                </a:solidFill>
                <a:effectLst>
                  <a:outerShdw blurRad="38100" dist="38100" dir="2700000" algn="tl">
                    <a:srgbClr val="000000">
                      <a:alpha val="43137"/>
                    </a:srgbClr>
                  </a:outerShdw>
                </a:effectLst>
                <a:latin typeface="Arial"/>
                <a:cs typeface="Arial"/>
              </a:rPr>
              <a:t>crecimiento de las redes</a:t>
            </a:r>
            <a:r>
              <a:rPr sz="3200" spc="-5" dirty="0">
                <a:solidFill>
                  <a:schemeClr val="tx1"/>
                </a:solidFill>
                <a:latin typeface="Arial"/>
                <a:cs typeface="Arial"/>
              </a:rPr>
              <a:t>, </a:t>
            </a:r>
            <a:r>
              <a:rPr sz="3200" spc="-10" dirty="0">
                <a:solidFill>
                  <a:schemeClr val="tx1"/>
                </a:solidFill>
                <a:latin typeface="Arial"/>
                <a:cs typeface="Arial"/>
              </a:rPr>
              <a:t>especialmente </a:t>
            </a:r>
            <a:r>
              <a:rPr sz="3200" spc="-5" dirty="0">
                <a:solidFill>
                  <a:schemeClr val="tx1"/>
                </a:solidFill>
                <a:latin typeface="Arial"/>
                <a:cs typeface="Arial"/>
              </a:rPr>
              <a:t>en lo que a </a:t>
            </a:r>
            <a:r>
              <a:rPr sz="3200" dirty="0">
                <a:solidFill>
                  <a:schemeClr val="tx1"/>
                </a:solidFill>
                <a:latin typeface="Arial"/>
                <a:cs typeface="Arial"/>
              </a:rPr>
              <a:t> </a:t>
            </a:r>
            <a:r>
              <a:rPr sz="3200" spc="-10" dirty="0">
                <a:solidFill>
                  <a:schemeClr val="tx1"/>
                </a:solidFill>
                <a:latin typeface="Arial"/>
                <a:cs typeface="Arial"/>
              </a:rPr>
              <a:t>generación</a:t>
            </a:r>
            <a:r>
              <a:rPr sz="3200" spc="-5" dirty="0">
                <a:solidFill>
                  <a:schemeClr val="tx1"/>
                </a:solidFill>
                <a:latin typeface="Arial"/>
                <a:cs typeface="Arial"/>
              </a:rPr>
              <a:t> se</a:t>
            </a:r>
            <a:r>
              <a:rPr sz="3200" dirty="0">
                <a:solidFill>
                  <a:schemeClr val="tx1"/>
                </a:solidFill>
                <a:latin typeface="Arial"/>
                <a:cs typeface="Arial"/>
              </a:rPr>
              <a:t> </a:t>
            </a:r>
            <a:r>
              <a:rPr sz="3200" spc="-5" dirty="0">
                <a:solidFill>
                  <a:schemeClr val="tx1"/>
                </a:solidFill>
                <a:latin typeface="Arial"/>
                <a:cs typeface="Arial"/>
              </a:rPr>
              <a:t>refiere,</a:t>
            </a:r>
            <a:r>
              <a:rPr sz="3200" dirty="0">
                <a:solidFill>
                  <a:schemeClr val="tx1"/>
                </a:solidFill>
                <a:latin typeface="Arial"/>
                <a:cs typeface="Arial"/>
              </a:rPr>
              <a:t> </a:t>
            </a:r>
            <a:r>
              <a:rPr sz="3200" spc="-5" dirty="0">
                <a:solidFill>
                  <a:schemeClr val="tx1"/>
                </a:solidFill>
                <a:latin typeface="Arial"/>
                <a:cs typeface="Arial"/>
              </a:rPr>
              <a:t>esta</a:t>
            </a:r>
            <a:r>
              <a:rPr sz="3200" dirty="0">
                <a:solidFill>
                  <a:schemeClr val="tx1"/>
                </a:solidFill>
                <a:latin typeface="Arial"/>
                <a:cs typeface="Arial"/>
              </a:rPr>
              <a:t> </a:t>
            </a:r>
            <a:r>
              <a:rPr sz="3200" b="1" i="1" spc="-10" dirty="0">
                <a:solidFill>
                  <a:srgbClr val="FF0000"/>
                </a:solidFill>
                <a:effectLst>
                  <a:outerShdw blurRad="38100" dist="38100" dir="2700000" algn="tl">
                    <a:srgbClr val="000000">
                      <a:alpha val="43137"/>
                    </a:srgbClr>
                  </a:outerShdw>
                </a:effectLst>
                <a:latin typeface="Arial"/>
                <a:cs typeface="Arial"/>
              </a:rPr>
              <a:t>ocasionando</a:t>
            </a:r>
            <a:r>
              <a:rPr sz="3200" b="1" i="1" spc="-5" dirty="0">
                <a:solidFill>
                  <a:srgbClr val="FF0000"/>
                </a:solidFill>
                <a:effectLst>
                  <a:outerShdw blurRad="38100" dist="38100" dir="2700000" algn="tl">
                    <a:srgbClr val="000000">
                      <a:alpha val="43137"/>
                    </a:srgbClr>
                  </a:outerShdw>
                </a:effectLst>
                <a:latin typeface="Arial"/>
                <a:cs typeface="Arial"/>
              </a:rPr>
              <a:t> que</a:t>
            </a:r>
            <a:r>
              <a:rPr sz="3200" b="1" i="1" dirty="0">
                <a:solidFill>
                  <a:srgbClr val="FF0000"/>
                </a:solidFill>
                <a:effectLst>
                  <a:outerShdw blurRad="38100" dist="38100" dir="2700000" algn="tl">
                    <a:srgbClr val="000000">
                      <a:alpha val="43137"/>
                    </a:srgbClr>
                  </a:outerShdw>
                </a:effectLst>
                <a:latin typeface="Arial"/>
                <a:cs typeface="Arial"/>
              </a:rPr>
              <a:t> </a:t>
            </a:r>
            <a:r>
              <a:rPr sz="3200" b="1" i="1" spc="-10" dirty="0">
                <a:solidFill>
                  <a:srgbClr val="FF0000"/>
                </a:solidFill>
                <a:effectLst>
                  <a:outerShdw blurRad="38100" dist="38100" dir="2700000" algn="tl">
                    <a:srgbClr val="000000">
                      <a:alpha val="43137"/>
                    </a:srgbClr>
                  </a:outerShdw>
                </a:effectLst>
                <a:latin typeface="Arial"/>
                <a:cs typeface="Arial"/>
              </a:rPr>
              <a:t>los </a:t>
            </a:r>
            <a:r>
              <a:rPr sz="3200" b="1" i="1" spc="-5" dirty="0">
                <a:solidFill>
                  <a:srgbClr val="FF0000"/>
                </a:solidFill>
                <a:effectLst>
                  <a:outerShdw blurRad="38100" dist="38100" dir="2700000" algn="tl">
                    <a:srgbClr val="000000">
                      <a:alpha val="43137"/>
                    </a:srgbClr>
                  </a:outerShdw>
                </a:effectLst>
                <a:latin typeface="Arial"/>
                <a:cs typeface="Arial"/>
              </a:rPr>
              <a:t> </a:t>
            </a:r>
            <a:r>
              <a:rPr sz="3200" spc="-10" dirty="0">
                <a:solidFill>
                  <a:schemeClr val="tx1"/>
                </a:solidFill>
                <a:latin typeface="Arial"/>
                <a:cs typeface="Arial"/>
              </a:rPr>
              <a:t>transformadores</a:t>
            </a:r>
            <a:r>
              <a:rPr sz="3200" spc="-5" dirty="0">
                <a:solidFill>
                  <a:schemeClr val="tx1"/>
                </a:solidFill>
                <a:latin typeface="Arial"/>
                <a:cs typeface="Arial"/>
              </a:rPr>
              <a:t> de</a:t>
            </a:r>
            <a:r>
              <a:rPr sz="3200" dirty="0">
                <a:solidFill>
                  <a:schemeClr val="tx1"/>
                </a:solidFill>
                <a:latin typeface="Arial"/>
                <a:cs typeface="Arial"/>
              </a:rPr>
              <a:t> </a:t>
            </a:r>
            <a:r>
              <a:rPr sz="3200" spc="-10" dirty="0">
                <a:solidFill>
                  <a:schemeClr val="tx1"/>
                </a:solidFill>
                <a:latin typeface="Arial"/>
                <a:cs typeface="Arial"/>
              </a:rPr>
              <a:t>corriente</a:t>
            </a:r>
            <a:r>
              <a:rPr sz="3200" spc="-5" dirty="0">
                <a:solidFill>
                  <a:schemeClr val="tx1"/>
                </a:solidFill>
                <a:latin typeface="Arial"/>
                <a:cs typeface="Arial"/>
              </a:rPr>
              <a:t> estén</a:t>
            </a:r>
            <a:r>
              <a:rPr sz="3200" dirty="0">
                <a:solidFill>
                  <a:schemeClr val="tx1"/>
                </a:solidFill>
                <a:latin typeface="Arial"/>
                <a:cs typeface="Arial"/>
              </a:rPr>
              <a:t> </a:t>
            </a:r>
            <a:r>
              <a:rPr sz="3200" spc="-5" dirty="0">
                <a:solidFill>
                  <a:schemeClr val="tx1"/>
                </a:solidFill>
                <a:latin typeface="Arial"/>
                <a:cs typeface="Arial"/>
              </a:rPr>
              <a:t>cada</a:t>
            </a:r>
            <a:r>
              <a:rPr sz="3200" dirty="0">
                <a:solidFill>
                  <a:schemeClr val="tx1"/>
                </a:solidFill>
                <a:latin typeface="Arial"/>
                <a:cs typeface="Arial"/>
              </a:rPr>
              <a:t> </a:t>
            </a:r>
            <a:r>
              <a:rPr sz="3200" spc="-5" dirty="0">
                <a:solidFill>
                  <a:schemeClr val="tx1"/>
                </a:solidFill>
                <a:latin typeface="Arial"/>
                <a:cs typeface="Arial"/>
              </a:rPr>
              <a:t>vez</a:t>
            </a:r>
            <a:r>
              <a:rPr sz="3200" dirty="0">
                <a:solidFill>
                  <a:schemeClr val="tx1"/>
                </a:solidFill>
                <a:latin typeface="Arial"/>
                <a:cs typeface="Arial"/>
              </a:rPr>
              <a:t> </a:t>
            </a:r>
            <a:r>
              <a:rPr sz="3200" spc="-10" dirty="0">
                <a:solidFill>
                  <a:schemeClr val="tx1"/>
                </a:solidFill>
                <a:latin typeface="Arial"/>
                <a:cs typeface="Arial"/>
              </a:rPr>
              <a:t>mas </a:t>
            </a:r>
            <a:r>
              <a:rPr sz="3200" spc="-5" dirty="0">
                <a:solidFill>
                  <a:schemeClr val="tx1"/>
                </a:solidFill>
                <a:latin typeface="Arial"/>
                <a:cs typeface="Arial"/>
              </a:rPr>
              <a:t> </a:t>
            </a:r>
            <a:r>
              <a:rPr sz="3200" spc="-10" dirty="0">
                <a:solidFill>
                  <a:schemeClr val="tx1"/>
                </a:solidFill>
                <a:latin typeface="Arial"/>
                <a:cs typeface="Arial"/>
              </a:rPr>
              <a:t>expuestos </a:t>
            </a:r>
            <a:r>
              <a:rPr sz="3200" spc="-5" dirty="0">
                <a:solidFill>
                  <a:schemeClr val="tx1"/>
                </a:solidFill>
                <a:latin typeface="Arial"/>
                <a:cs typeface="Arial"/>
              </a:rPr>
              <a:t>a la saturación por el </a:t>
            </a:r>
            <a:r>
              <a:rPr sz="3200" spc="-10" dirty="0">
                <a:solidFill>
                  <a:schemeClr val="tx1"/>
                </a:solidFill>
                <a:latin typeface="Arial"/>
                <a:cs typeface="Arial"/>
              </a:rPr>
              <a:t>incremento </a:t>
            </a:r>
            <a:r>
              <a:rPr sz="3200" spc="-5" dirty="0">
                <a:solidFill>
                  <a:schemeClr val="tx1"/>
                </a:solidFill>
                <a:latin typeface="Arial"/>
                <a:cs typeface="Arial"/>
              </a:rPr>
              <a:t>de los </a:t>
            </a:r>
            <a:r>
              <a:rPr sz="3200" spc="-10" dirty="0">
                <a:solidFill>
                  <a:schemeClr val="tx1"/>
                </a:solidFill>
                <a:latin typeface="Arial"/>
                <a:cs typeface="Arial"/>
              </a:rPr>
              <a:t>niveles </a:t>
            </a:r>
            <a:r>
              <a:rPr sz="3200" spc="-5" dirty="0">
                <a:solidFill>
                  <a:schemeClr val="tx1"/>
                </a:solidFill>
                <a:latin typeface="Arial"/>
                <a:cs typeface="Arial"/>
              </a:rPr>
              <a:t> de </a:t>
            </a:r>
            <a:r>
              <a:rPr sz="3200" spc="-10" dirty="0">
                <a:solidFill>
                  <a:schemeClr val="tx1"/>
                </a:solidFill>
                <a:latin typeface="Arial"/>
                <a:cs typeface="Arial"/>
              </a:rPr>
              <a:t>corriente</a:t>
            </a:r>
            <a:r>
              <a:rPr sz="3200" dirty="0">
                <a:solidFill>
                  <a:schemeClr val="tx1"/>
                </a:solidFill>
                <a:latin typeface="Arial"/>
                <a:cs typeface="Arial"/>
              </a:rPr>
              <a:t> </a:t>
            </a:r>
            <a:r>
              <a:rPr sz="3200" spc="-5" dirty="0">
                <a:solidFill>
                  <a:schemeClr val="tx1"/>
                </a:solidFill>
                <a:latin typeface="Arial"/>
                <a:cs typeface="Arial"/>
              </a:rPr>
              <a:t>de </a:t>
            </a:r>
            <a:r>
              <a:rPr sz="3200" spc="-10" dirty="0">
                <a:solidFill>
                  <a:schemeClr val="tx1"/>
                </a:solidFill>
                <a:latin typeface="Arial"/>
                <a:cs typeface="Arial"/>
              </a:rPr>
              <a:t>cortocircuito.</a:t>
            </a:r>
            <a:endParaRPr sz="3200" dirty="0">
              <a:solidFill>
                <a:schemeClr val="tx1"/>
              </a:solidFill>
              <a:latin typeface="Arial"/>
              <a:cs typeface="Arial"/>
            </a:endParaRP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0" y="476134"/>
            <a:ext cx="11506200" cy="443070"/>
          </a:xfrm>
          <a:prstGeom prst="rect">
            <a:avLst/>
          </a:prstGeom>
        </p:spPr>
        <p:txBody>
          <a:bodyPr vert="horz" wrap="square" lIns="0" tIns="12065" rIns="0" bIns="0" rtlCol="0">
            <a:spAutoFit/>
          </a:bodyPr>
          <a:lstStyle/>
          <a:p>
            <a:pPr marL="12700">
              <a:spcBef>
                <a:spcPts val="95"/>
              </a:spcBef>
            </a:pPr>
            <a:r>
              <a:rPr sz="2800" b="1" spc="-5" dirty="0">
                <a:solidFill>
                  <a:schemeClr val="tx1"/>
                </a:solidFill>
                <a:effectLst>
                  <a:outerShdw blurRad="38100" dist="38100" dir="2700000" algn="tl">
                    <a:srgbClr val="000000">
                      <a:alpha val="43137"/>
                    </a:srgbClr>
                  </a:outerShdw>
                </a:effectLst>
              </a:rPr>
              <a:t>PROTECCION</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DIFERENCIAL</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DE</a:t>
            </a:r>
            <a:r>
              <a:rPr sz="2800" b="1" spc="15"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BARRAS</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a:t>
            </a:r>
            <a:r>
              <a:rPr sz="2800" b="1" spc="15"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PRINCIPIO</a:t>
            </a:r>
            <a:r>
              <a:rPr sz="2800" b="1" spc="10" dirty="0">
                <a:solidFill>
                  <a:schemeClr val="tx1"/>
                </a:solidFill>
                <a:effectLst>
                  <a:outerShdw blurRad="38100" dist="38100" dir="2700000" algn="tl">
                    <a:srgbClr val="000000">
                      <a:alpha val="43137"/>
                    </a:srgbClr>
                  </a:outerShdw>
                </a:effectLst>
              </a:rPr>
              <a:t> </a:t>
            </a:r>
            <a:r>
              <a:rPr sz="2800" b="1" spc="-5" dirty="0">
                <a:solidFill>
                  <a:schemeClr val="tx1"/>
                </a:solidFill>
                <a:effectLst>
                  <a:outerShdw blurRad="38100" dist="38100" dir="2700000" algn="tl">
                    <a:srgbClr val="000000">
                      <a:alpha val="43137"/>
                    </a:srgbClr>
                  </a:outerShdw>
                </a:effectLst>
              </a:rPr>
              <a:t>BASICO</a:t>
            </a:r>
          </a:p>
        </p:txBody>
      </p:sp>
      <p:sp>
        <p:nvSpPr>
          <p:cNvPr id="78" name="object 78"/>
          <p:cNvSpPr txBox="1"/>
          <p:nvPr/>
        </p:nvSpPr>
        <p:spPr>
          <a:xfrm>
            <a:off x="1092200" y="1478131"/>
            <a:ext cx="16382999" cy="1982594"/>
          </a:xfrm>
          <a:prstGeom prst="rect">
            <a:avLst/>
          </a:prstGeom>
        </p:spPr>
        <p:txBody>
          <a:bodyPr vert="horz" wrap="square" lIns="0" tIns="12700" rIns="0" bIns="0" rtlCol="0">
            <a:spAutoFit/>
          </a:bodyPr>
          <a:lstStyle/>
          <a:p>
            <a:pPr marL="354965" marR="5080" indent="-342900" algn="just">
              <a:spcBef>
                <a:spcPts val="100"/>
              </a:spcBef>
              <a:buClr>
                <a:srgbClr val="FC0128"/>
              </a:buClr>
              <a:buSzPct val="77777"/>
              <a:buFont typeface="Wingdings"/>
              <a:buChar char=""/>
              <a:tabLst>
                <a:tab pos="355600" algn="l"/>
              </a:tabLst>
            </a:pPr>
            <a:r>
              <a:rPr sz="3200" spc="-5" dirty="0">
                <a:solidFill>
                  <a:schemeClr val="tx1"/>
                </a:solidFill>
                <a:latin typeface="Arial"/>
                <a:cs typeface="Arial"/>
              </a:rPr>
              <a:t>La ley de Khirchoff establece que la suma de corrientes que </a:t>
            </a:r>
            <a:r>
              <a:rPr sz="3200" dirty="0">
                <a:solidFill>
                  <a:schemeClr val="tx1"/>
                </a:solidFill>
                <a:latin typeface="Arial"/>
                <a:cs typeface="Arial"/>
              </a:rPr>
              <a:t> </a:t>
            </a:r>
            <a:r>
              <a:rPr sz="3200" spc="-5" dirty="0">
                <a:solidFill>
                  <a:schemeClr val="tx1"/>
                </a:solidFill>
                <a:latin typeface="Arial"/>
                <a:cs typeface="Arial"/>
              </a:rPr>
              <a:t>ingresan</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un</a:t>
            </a:r>
            <a:r>
              <a:rPr sz="3200" dirty="0">
                <a:solidFill>
                  <a:schemeClr val="tx1"/>
                </a:solidFill>
                <a:latin typeface="Arial"/>
                <a:cs typeface="Arial"/>
              </a:rPr>
              <a:t> </a:t>
            </a:r>
            <a:r>
              <a:rPr sz="3200" spc="-5" dirty="0">
                <a:solidFill>
                  <a:schemeClr val="tx1"/>
                </a:solidFill>
                <a:latin typeface="Arial"/>
                <a:cs typeface="Arial"/>
              </a:rPr>
              <a:t>nodo</a:t>
            </a:r>
            <a:r>
              <a:rPr sz="3200" dirty="0">
                <a:solidFill>
                  <a:schemeClr val="tx1"/>
                </a:solidFill>
                <a:latin typeface="Arial"/>
                <a:cs typeface="Arial"/>
              </a:rPr>
              <a:t> </a:t>
            </a:r>
            <a:r>
              <a:rPr sz="3200" spc="-5" dirty="0">
                <a:solidFill>
                  <a:schemeClr val="tx1"/>
                </a:solidFill>
                <a:latin typeface="Arial"/>
                <a:cs typeface="Arial"/>
              </a:rPr>
              <a:t>determinado</a:t>
            </a:r>
            <a:r>
              <a:rPr sz="3200" dirty="0">
                <a:solidFill>
                  <a:schemeClr val="tx1"/>
                </a:solidFill>
                <a:latin typeface="Arial"/>
                <a:cs typeface="Arial"/>
              </a:rPr>
              <a:t> </a:t>
            </a:r>
            <a:r>
              <a:rPr sz="3200" spc="-5" dirty="0">
                <a:solidFill>
                  <a:schemeClr val="tx1"/>
                </a:solidFill>
                <a:latin typeface="Arial"/>
                <a:cs typeface="Arial"/>
              </a:rPr>
              <a:t>es</a:t>
            </a:r>
            <a:r>
              <a:rPr sz="3200" dirty="0">
                <a:solidFill>
                  <a:schemeClr val="tx1"/>
                </a:solidFill>
                <a:latin typeface="Arial"/>
                <a:cs typeface="Arial"/>
              </a:rPr>
              <a:t> </a:t>
            </a:r>
            <a:r>
              <a:rPr sz="3200" spc="-5" dirty="0">
                <a:solidFill>
                  <a:schemeClr val="tx1"/>
                </a:solidFill>
                <a:latin typeface="Arial"/>
                <a:cs typeface="Arial"/>
              </a:rPr>
              <a:t>igual</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la</a:t>
            </a:r>
            <a:r>
              <a:rPr sz="3200" spc="490" dirty="0">
                <a:solidFill>
                  <a:schemeClr val="tx1"/>
                </a:solidFill>
                <a:latin typeface="Arial"/>
                <a:cs typeface="Arial"/>
              </a:rPr>
              <a:t> </a:t>
            </a:r>
            <a:r>
              <a:rPr sz="3200" spc="-5" dirty="0">
                <a:solidFill>
                  <a:schemeClr val="tx1"/>
                </a:solidFill>
                <a:latin typeface="Arial"/>
                <a:cs typeface="Arial"/>
              </a:rPr>
              <a:t>suma</a:t>
            </a:r>
            <a:r>
              <a:rPr sz="3200" spc="490" dirty="0">
                <a:solidFill>
                  <a:schemeClr val="tx1"/>
                </a:solidFill>
                <a:latin typeface="Arial"/>
                <a:cs typeface="Arial"/>
              </a:rPr>
              <a:t> </a:t>
            </a:r>
            <a:r>
              <a:rPr sz="3200" spc="-5" dirty="0">
                <a:solidFill>
                  <a:schemeClr val="tx1"/>
                </a:solidFill>
                <a:latin typeface="Arial"/>
                <a:cs typeface="Arial"/>
              </a:rPr>
              <a:t>de </a:t>
            </a:r>
            <a:r>
              <a:rPr sz="3200" dirty="0">
                <a:solidFill>
                  <a:schemeClr val="tx1"/>
                </a:solidFill>
                <a:latin typeface="Arial"/>
                <a:cs typeface="Arial"/>
              </a:rPr>
              <a:t> </a:t>
            </a:r>
            <a:r>
              <a:rPr sz="3200" spc="-5" dirty="0">
                <a:solidFill>
                  <a:schemeClr val="tx1"/>
                </a:solidFill>
                <a:latin typeface="Arial"/>
                <a:cs typeface="Arial"/>
              </a:rPr>
              <a:t>corrientes que salen del mencionado nodo. Consideremos dos </a:t>
            </a:r>
            <a:r>
              <a:rPr sz="3200" dirty="0">
                <a:solidFill>
                  <a:schemeClr val="tx1"/>
                </a:solidFill>
                <a:latin typeface="Arial"/>
                <a:cs typeface="Arial"/>
              </a:rPr>
              <a:t> condiciones </a:t>
            </a:r>
            <a:r>
              <a:rPr sz="3200" spc="-5" dirty="0">
                <a:solidFill>
                  <a:schemeClr val="tx1"/>
                </a:solidFill>
                <a:latin typeface="Arial"/>
                <a:cs typeface="Arial"/>
              </a:rPr>
              <a:t>demostradas para la barra </a:t>
            </a:r>
            <a:r>
              <a:rPr sz="3200" dirty="0">
                <a:solidFill>
                  <a:schemeClr val="tx1"/>
                </a:solidFill>
                <a:latin typeface="Arial"/>
                <a:cs typeface="Arial"/>
              </a:rPr>
              <a:t>simple mostrada </a:t>
            </a:r>
            <a:r>
              <a:rPr sz="3200" spc="-5" dirty="0">
                <a:solidFill>
                  <a:schemeClr val="tx1"/>
                </a:solidFill>
                <a:latin typeface="Arial"/>
                <a:cs typeface="Arial"/>
              </a:rPr>
              <a:t>en la </a:t>
            </a:r>
            <a:r>
              <a:rPr sz="3200" dirty="0">
                <a:solidFill>
                  <a:schemeClr val="tx1"/>
                </a:solidFill>
                <a:latin typeface="Arial"/>
                <a:cs typeface="Arial"/>
              </a:rPr>
              <a:t> </a:t>
            </a:r>
            <a:r>
              <a:rPr sz="3200" dirty="0" err="1">
                <a:solidFill>
                  <a:schemeClr val="tx1"/>
                </a:solidFill>
                <a:latin typeface="Arial"/>
                <a:cs typeface="Arial"/>
              </a:rPr>
              <a:t>Figura</a:t>
            </a:r>
            <a:r>
              <a:rPr sz="3200" dirty="0" smtClean="0">
                <a:solidFill>
                  <a:schemeClr val="tx1"/>
                </a:solidFill>
                <a:latin typeface="Arial"/>
                <a:cs typeface="Arial"/>
              </a:rPr>
              <a:t>:</a:t>
            </a:r>
            <a:endParaRPr sz="3200" dirty="0">
              <a:solidFill>
                <a:schemeClr val="tx1"/>
              </a:solidFill>
              <a:latin typeface="Arial"/>
              <a:cs typeface="Arial"/>
            </a:endParaRPr>
          </a:p>
        </p:txBody>
      </p:sp>
      <p:sp>
        <p:nvSpPr>
          <p:cNvPr id="89" name="Rectángulo 8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7" name="Imagen 86"/>
          <p:cNvPicPr>
            <a:picLocks noChangeAspect="1"/>
          </p:cNvPicPr>
          <p:nvPr/>
        </p:nvPicPr>
        <p:blipFill>
          <a:blip r:embed="rId2"/>
          <a:stretch>
            <a:fillRect/>
          </a:stretch>
        </p:blipFill>
        <p:spPr>
          <a:xfrm>
            <a:off x="3454400" y="3460724"/>
            <a:ext cx="10820400" cy="5759475"/>
          </a:xfrm>
          <a:prstGeom prst="rect">
            <a:avLst/>
          </a:prstGeom>
        </p:spPr>
      </p:pic>
    </p:spTree>
  </p:cSld>
  <p:clrMapOvr>
    <a:masterClrMapping/>
  </p:clrMapOvr>
  <p:transition>
    <p:blind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18660" y="609600"/>
            <a:ext cx="14325600"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DIFERENCIAL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PRINCIPIO</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BASICO</a:t>
            </a:r>
          </a:p>
        </p:txBody>
      </p:sp>
      <p:sp>
        <p:nvSpPr>
          <p:cNvPr id="3" name="object 3"/>
          <p:cNvSpPr txBox="1"/>
          <p:nvPr/>
        </p:nvSpPr>
        <p:spPr>
          <a:xfrm>
            <a:off x="582152" y="1752600"/>
            <a:ext cx="16462108" cy="6937797"/>
          </a:xfrm>
          <a:prstGeom prst="rect">
            <a:avLst/>
          </a:prstGeom>
        </p:spPr>
        <p:txBody>
          <a:bodyPr vert="horz" wrap="square" lIns="0" tIns="43180" rIns="0" bIns="0" rtlCol="0">
            <a:spAutoFit/>
          </a:bodyPr>
          <a:lstStyle/>
          <a:p>
            <a:pPr marL="354965" marR="9525" indent="-342900" algn="just">
              <a:spcBef>
                <a:spcPts val="340"/>
              </a:spcBef>
              <a:buClr>
                <a:srgbClr val="FC0128"/>
              </a:buClr>
              <a:buSzPct val="77777"/>
              <a:buFont typeface="Wingdings"/>
              <a:buChar char=""/>
              <a:tabLst>
                <a:tab pos="355600" algn="l"/>
              </a:tabLst>
            </a:pPr>
            <a:r>
              <a:rPr sz="3200" spc="-5" dirty="0">
                <a:solidFill>
                  <a:schemeClr val="tx1"/>
                </a:solidFill>
                <a:latin typeface="Arial"/>
                <a:cs typeface="Arial"/>
              </a:rPr>
              <a:t>Una protección diferencial de barras ideal aprovecha el principio </a:t>
            </a:r>
            <a:r>
              <a:rPr sz="3200" dirty="0">
                <a:solidFill>
                  <a:schemeClr val="tx1"/>
                </a:solidFill>
                <a:latin typeface="Arial"/>
                <a:cs typeface="Arial"/>
              </a:rPr>
              <a:t> </a:t>
            </a:r>
            <a:r>
              <a:rPr sz="3200" spc="-5" dirty="0">
                <a:solidFill>
                  <a:schemeClr val="tx1"/>
                </a:solidFill>
                <a:latin typeface="Arial"/>
                <a:cs typeface="Arial"/>
              </a:rPr>
              <a:t>que la </a:t>
            </a:r>
            <a:r>
              <a:rPr sz="3200" dirty="0">
                <a:solidFill>
                  <a:schemeClr val="tx1"/>
                </a:solidFill>
                <a:latin typeface="Arial"/>
                <a:cs typeface="Arial"/>
              </a:rPr>
              <a:t>suma </a:t>
            </a:r>
            <a:r>
              <a:rPr sz="3200" spc="-5" dirty="0">
                <a:solidFill>
                  <a:schemeClr val="tx1"/>
                </a:solidFill>
                <a:latin typeface="Arial"/>
                <a:cs typeface="Arial"/>
              </a:rPr>
              <a:t>de las </a:t>
            </a:r>
            <a:r>
              <a:rPr sz="3200" dirty="0">
                <a:solidFill>
                  <a:schemeClr val="tx1"/>
                </a:solidFill>
                <a:latin typeface="Arial"/>
                <a:cs typeface="Arial"/>
              </a:rPr>
              <a:t>corrientes </a:t>
            </a:r>
            <a:r>
              <a:rPr sz="3200" spc="-5" dirty="0">
                <a:solidFill>
                  <a:schemeClr val="tx1"/>
                </a:solidFill>
                <a:latin typeface="Arial"/>
                <a:cs typeface="Arial"/>
              </a:rPr>
              <a:t>es </a:t>
            </a:r>
            <a:r>
              <a:rPr sz="3200" dirty="0">
                <a:solidFill>
                  <a:schemeClr val="tx1"/>
                </a:solidFill>
                <a:latin typeface="Arial"/>
                <a:cs typeface="Arial"/>
              </a:rPr>
              <a:t>cero </a:t>
            </a:r>
            <a:r>
              <a:rPr sz="3200" spc="-5" dirty="0">
                <a:solidFill>
                  <a:schemeClr val="tx1"/>
                </a:solidFill>
                <a:latin typeface="Arial"/>
                <a:cs typeface="Arial"/>
              </a:rPr>
              <a:t>en </a:t>
            </a:r>
            <a:r>
              <a:rPr sz="3200" dirty="0">
                <a:solidFill>
                  <a:schemeClr val="tx1"/>
                </a:solidFill>
                <a:latin typeface="Arial"/>
                <a:cs typeface="Arial"/>
              </a:rPr>
              <a:t>caso </a:t>
            </a:r>
            <a:r>
              <a:rPr sz="3200" spc="-5" dirty="0">
                <a:solidFill>
                  <a:schemeClr val="tx1"/>
                </a:solidFill>
                <a:latin typeface="Arial"/>
                <a:cs typeface="Arial"/>
              </a:rPr>
              <a:t>de </a:t>
            </a:r>
            <a:r>
              <a:rPr sz="3200" dirty="0">
                <a:solidFill>
                  <a:schemeClr val="tx1"/>
                </a:solidFill>
                <a:latin typeface="Arial"/>
                <a:cs typeface="Arial"/>
              </a:rPr>
              <a:t>fallas externas </a:t>
            </a:r>
            <a:r>
              <a:rPr sz="3200" spc="-490" dirty="0">
                <a:solidFill>
                  <a:schemeClr val="tx1"/>
                </a:solidFill>
                <a:latin typeface="Arial"/>
                <a:cs typeface="Arial"/>
              </a:rPr>
              <a:t> </a:t>
            </a:r>
            <a:r>
              <a:rPr sz="3200" dirty="0">
                <a:solidFill>
                  <a:schemeClr val="tx1"/>
                </a:solidFill>
                <a:latin typeface="Arial"/>
                <a:cs typeface="Arial"/>
              </a:rPr>
              <a:t>y</a:t>
            </a:r>
            <a:r>
              <a:rPr sz="3200" spc="5" dirty="0">
                <a:solidFill>
                  <a:schemeClr val="tx1"/>
                </a:solidFill>
                <a:latin typeface="Arial"/>
                <a:cs typeface="Arial"/>
              </a:rPr>
              <a:t> </a:t>
            </a:r>
            <a:r>
              <a:rPr sz="3200" dirty="0">
                <a:solidFill>
                  <a:schemeClr val="tx1"/>
                </a:solidFill>
                <a:latin typeface="Arial"/>
                <a:cs typeface="Arial"/>
              </a:rPr>
              <a:t>condiciones</a:t>
            </a:r>
            <a:r>
              <a:rPr sz="3200" spc="5"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flujos</a:t>
            </a:r>
            <a:r>
              <a:rPr sz="3200" spc="5"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a:t>
            </a:r>
            <a:r>
              <a:rPr sz="3200" spc="-5" dirty="0">
                <a:solidFill>
                  <a:schemeClr val="tx1"/>
                </a:solidFill>
                <a:latin typeface="Arial"/>
                <a:cs typeface="Arial"/>
              </a:rPr>
              <a:t>potencia</a:t>
            </a:r>
            <a:r>
              <a:rPr sz="3200" dirty="0">
                <a:solidFill>
                  <a:schemeClr val="tx1"/>
                </a:solidFill>
                <a:latin typeface="Arial"/>
                <a:cs typeface="Arial"/>
              </a:rPr>
              <a:t> y</a:t>
            </a:r>
            <a:r>
              <a:rPr sz="3200" spc="5"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la</a:t>
            </a:r>
            <a:r>
              <a:rPr sz="3200" dirty="0">
                <a:solidFill>
                  <a:schemeClr val="tx1"/>
                </a:solidFill>
                <a:latin typeface="Arial"/>
                <a:cs typeface="Arial"/>
              </a:rPr>
              <a:t> sumatoria</a:t>
            </a:r>
            <a:r>
              <a:rPr sz="3200" spc="5" dirty="0">
                <a:solidFill>
                  <a:schemeClr val="tx1"/>
                </a:solidFill>
                <a:latin typeface="Arial"/>
                <a:cs typeface="Arial"/>
              </a:rPr>
              <a:t> </a:t>
            </a:r>
            <a:r>
              <a:rPr sz="3200" spc="-5" dirty="0">
                <a:solidFill>
                  <a:schemeClr val="tx1"/>
                </a:solidFill>
                <a:latin typeface="Arial"/>
                <a:cs typeface="Arial"/>
              </a:rPr>
              <a:t>de </a:t>
            </a:r>
            <a:r>
              <a:rPr sz="3200" dirty="0">
                <a:solidFill>
                  <a:schemeClr val="tx1"/>
                </a:solidFill>
                <a:latin typeface="Arial"/>
                <a:cs typeface="Arial"/>
              </a:rPr>
              <a:t> </a:t>
            </a:r>
            <a:r>
              <a:rPr sz="3200" spc="-5" dirty="0">
                <a:solidFill>
                  <a:schemeClr val="tx1"/>
                </a:solidFill>
                <a:latin typeface="Arial"/>
                <a:cs typeface="Arial"/>
              </a:rPr>
              <a:t>corrientes</a:t>
            </a:r>
            <a:r>
              <a:rPr sz="3200" dirty="0">
                <a:solidFill>
                  <a:schemeClr val="tx1"/>
                </a:solidFill>
                <a:latin typeface="Arial"/>
                <a:cs typeface="Arial"/>
              </a:rPr>
              <a:t> </a:t>
            </a:r>
            <a:r>
              <a:rPr sz="3200" spc="-5" dirty="0">
                <a:solidFill>
                  <a:schemeClr val="tx1"/>
                </a:solidFill>
                <a:latin typeface="Arial"/>
                <a:cs typeface="Arial"/>
              </a:rPr>
              <a:t>es</a:t>
            </a:r>
            <a:r>
              <a:rPr sz="3200" dirty="0">
                <a:solidFill>
                  <a:schemeClr val="tx1"/>
                </a:solidFill>
                <a:latin typeface="Arial"/>
                <a:cs typeface="Arial"/>
              </a:rPr>
              <a:t> </a:t>
            </a:r>
            <a:r>
              <a:rPr sz="3200" spc="-5" dirty="0">
                <a:solidFill>
                  <a:schemeClr val="tx1"/>
                </a:solidFill>
                <a:latin typeface="Arial"/>
                <a:cs typeface="Arial"/>
              </a:rPr>
              <a:t>igual</a:t>
            </a:r>
            <a:r>
              <a:rPr sz="3200" dirty="0">
                <a:solidFill>
                  <a:schemeClr val="tx1"/>
                </a:solidFill>
                <a:latin typeface="Arial"/>
                <a:cs typeface="Arial"/>
              </a:rPr>
              <a:t> a</a:t>
            </a:r>
            <a:r>
              <a:rPr sz="3200" spc="5" dirty="0">
                <a:solidFill>
                  <a:schemeClr val="tx1"/>
                </a:solidFill>
                <a:latin typeface="Arial"/>
                <a:cs typeface="Arial"/>
              </a:rPr>
              <a:t> </a:t>
            </a:r>
            <a:r>
              <a:rPr sz="3200" spc="-5" dirty="0">
                <a:solidFill>
                  <a:schemeClr val="tx1"/>
                </a:solidFill>
                <a:latin typeface="Arial"/>
                <a:cs typeface="Arial"/>
              </a:rPr>
              <a:t>la</a:t>
            </a:r>
            <a:r>
              <a:rPr sz="3200" dirty="0">
                <a:solidFill>
                  <a:schemeClr val="tx1"/>
                </a:solidFill>
                <a:latin typeface="Arial"/>
                <a:cs typeface="Arial"/>
              </a:rPr>
              <a:t> </a:t>
            </a:r>
            <a:r>
              <a:rPr sz="3200" spc="-5" dirty="0">
                <a:solidFill>
                  <a:schemeClr val="tx1"/>
                </a:solidFill>
                <a:latin typeface="Arial"/>
                <a:cs typeface="Arial"/>
              </a:rPr>
              <a:t>corriente</a:t>
            </a:r>
            <a:r>
              <a:rPr sz="3200" dirty="0">
                <a:solidFill>
                  <a:schemeClr val="tx1"/>
                </a:solidFill>
                <a:latin typeface="Arial"/>
                <a:cs typeface="Arial"/>
              </a:rPr>
              <a:t> </a:t>
            </a:r>
            <a:r>
              <a:rPr sz="3200" spc="-5" dirty="0">
                <a:solidFill>
                  <a:schemeClr val="tx1"/>
                </a:solidFill>
                <a:latin typeface="Arial"/>
                <a:cs typeface="Arial"/>
              </a:rPr>
              <a:t>de</a:t>
            </a:r>
            <a:r>
              <a:rPr sz="3200" dirty="0">
                <a:solidFill>
                  <a:schemeClr val="tx1"/>
                </a:solidFill>
                <a:latin typeface="Arial"/>
                <a:cs typeface="Arial"/>
              </a:rPr>
              <a:t> falla</a:t>
            </a:r>
            <a:r>
              <a:rPr sz="3200" spc="5" dirty="0">
                <a:solidFill>
                  <a:schemeClr val="tx1"/>
                </a:solidFill>
                <a:latin typeface="Arial"/>
                <a:cs typeface="Arial"/>
              </a:rPr>
              <a:t> </a:t>
            </a:r>
            <a:r>
              <a:rPr sz="3200" dirty="0">
                <a:solidFill>
                  <a:schemeClr val="tx1"/>
                </a:solidFill>
                <a:latin typeface="Arial"/>
                <a:cs typeface="Arial"/>
              </a:rPr>
              <a:t>total</a:t>
            </a:r>
            <a:r>
              <a:rPr sz="3200" spc="500" dirty="0">
                <a:solidFill>
                  <a:schemeClr val="tx1"/>
                </a:solidFill>
                <a:latin typeface="Arial"/>
                <a:cs typeface="Arial"/>
              </a:rPr>
              <a:t> </a:t>
            </a:r>
            <a:r>
              <a:rPr sz="3200" spc="-5" dirty="0">
                <a:solidFill>
                  <a:schemeClr val="tx1"/>
                </a:solidFill>
                <a:latin typeface="Arial"/>
                <a:cs typeface="Arial"/>
              </a:rPr>
              <a:t>para</a:t>
            </a:r>
            <a:r>
              <a:rPr sz="3200" spc="490" dirty="0">
                <a:solidFill>
                  <a:schemeClr val="tx1"/>
                </a:solidFill>
                <a:latin typeface="Arial"/>
                <a:cs typeface="Arial"/>
              </a:rPr>
              <a:t> </a:t>
            </a:r>
            <a:r>
              <a:rPr sz="3200" dirty="0">
                <a:solidFill>
                  <a:schemeClr val="tx1"/>
                </a:solidFill>
                <a:latin typeface="Arial"/>
                <a:cs typeface="Arial"/>
              </a:rPr>
              <a:t>fallas </a:t>
            </a:r>
            <a:r>
              <a:rPr sz="3200" spc="5" dirty="0">
                <a:solidFill>
                  <a:schemeClr val="tx1"/>
                </a:solidFill>
                <a:latin typeface="Arial"/>
                <a:cs typeface="Arial"/>
              </a:rPr>
              <a:t> </a:t>
            </a:r>
            <a:r>
              <a:rPr sz="3200" spc="-5" dirty="0">
                <a:solidFill>
                  <a:schemeClr val="tx1"/>
                </a:solidFill>
                <a:latin typeface="Arial"/>
                <a:cs typeface="Arial"/>
              </a:rPr>
              <a:t>internas.</a:t>
            </a:r>
            <a:endParaRPr sz="3200" dirty="0">
              <a:solidFill>
                <a:schemeClr val="tx1"/>
              </a:solidFill>
              <a:latin typeface="Arial"/>
              <a:cs typeface="Arial"/>
            </a:endParaRPr>
          </a:p>
          <a:p>
            <a:pPr>
              <a:spcBef>
                <a:spcPts val="5"/>
              </a:spcBef>
              <a:buClr>
                <a:srgbClr val="FC0128"/>
              </a:buClr>
              <a:buFont typeface="Wingdings"/>
              <a:buChar char=""/>
            </a:pPr>
            <a:endParaRPr sz="3200" dirty="0">
              <a:solidFill>
                <a:schemeClr val="tx1"/>
              </a:solidFill>
              <a:latin typeface="Arial"/>
              <a:cs typeface="Arial"/>
            </a:endParaRPr>
          </a:p>
          <a:p>
            <a:pPr marL="355600" marR="5080" indent="-342900" algn="just">
              <a:buClr>
                <a:srgbClr val="FC0128"/>
              </a:buClr>
              <a:buSzPct val="77777"/>
              <a:buFont typeface="Wingdings"/>
              <a:buChar char=""/>
              <a:tabLst>
                <a:tab pos="355600" algn="l"/>
              </a:tabLst>
            </a:pPr>
            <a:r>
              <a:rPr sz="3200" dirty="0">
                <a:solidFill>
                  <a:schemeClr val="tx1"/>
                </a:solidFill>
                <a:latin typeface="Arial"/>
                <a:cs typeface="Arial"/>
              </a:rPr>
              <a:t>Para </a:t>
            </a:r>
            <a:r>
              <a:rPr sz="3200" spc="-5" dirty="0">
                <a:solidFill>
                  <a:schemeClr val="tx1"/>
                </a:solidFill>
                <a:latin typeface="Arial"/>
                <a:cs typeface="Arial"/>
              </a:rPr>
              <a:t>el </a:t>
            </a:r>
            <a:r>
              <a:rPr sz="3200" dirty="0">
                <a:solidFill>
                  <a:schemeClr val="tx1"/>
                </a:solidFill>
                <a:latin typeface="Arial"/>
                <a:cs typeface="Arial"/>
              </a:rPr>
              <a:t>caso </a:t>
            </a:r>
            <a:r>
              <a:rPr sz="3200" spc="-5" dirty="0">
                <a:solidFill>
                  <a:schemeClr val="tx1"/>
                </a:solidFill>
                <a:latin typeface="Arial"/>
                <a:cs typeface="Arial"/>
              </a:rPr>
              <a:t>de una </a:t>
            </a:r>
            <a:r>
              <a:rPr sz="3200" dirty="0">
                <a:solidFill>
                  <a:srgbClr val="FF0000"/>
                </a:solidFill>
                <a:latin typeface="Arial"/>
                <a:cs typeface="Arial"/>
              </a:rPr>
              <a:t>falla </a:t>
            </a:r>
            <a:r>
              <a:rPr sz="3200" spc="-5" dirty="0">
                <a:solidFill>
                  <a:srgbClr val="FF0000"/>
                </a:solidFill>
                <a:latin typeface="Arial"/>
                <a:cs typeface="Arial"/>
              </a:rPr>
              <a:t>externa</a:t>
            </a:r>
            <a:r>
              <a:rPr sz="3200" spc="-5" dirty="0">
                <a:solidFill>
                  <a:schemeClr val="tx1"/>
                </a:solidFill>
                <a:latin typeface="Arial"/>
                <a:cs typeface="Arial"/>
              </a:rPr>
              <a:t>, las </a:t>
            </a:r>
            <a:r>
              <a:rPr sz="3200" dirty="0">
                <a:solidFill>
                  <a:srgbClr val="FF0000"/>
                </a:solidFill>
                <a:latin typeface="Arial"/>
                <a:cs typeface="Arial"/>
              </a:rPr>
              <a:t>corrientes </a:t>
            </a:r>
            <a:r>
              <a:rPr sz="3200" spc="-5" dirty="0">
                <a:solidFill>
                  <a:srgbClr val="FF0000"/>
                </a:solidFill>
                <a:latin typeface="Arial"/>
                <a:cs typeface="Arial"/>
              </a:rPr>
              <a:t>que </a:t>
            </a:r>
            <a:r>
              <a:rPr sz="3200" dirty="0">
                <a:solidFill>
                  <a:srgbClr val="FF0000"/>
                </a:solidFill>
                <a:latin typeface="Arial"/>
                <a:cs typeface="Arial"/>
              </a:rPr>
              <a:t>salen </a:t>
            </a:r>
            <a:r>
              <a:rPr sz="3200" spc="-5" dirty="0">
                <a:solidFill>
                  <a:srgbClr val="FF0000"/>
                </a:solidFill>
                <a:latin typeface="Arial"/>
                <a:cs typeface="Arial"/>
              </a:rPr>
              <a:t>de las </a:t>
            </a:r>
            <a:r>
              <a:rPr sz="3200" spc="-490" dirty="0">
                <a:solidFill>
                  <a:srgbClr val="FF0000"/>
                </a:solidFill>
                <a:latin typeface="Arial"/>
                <a:cs typeface="Arial"/>
              </a:rPr>
              <a:t> </a:t>
            </a:r>
            <a:r>
              <a:rPr sz="3200" spc="-5" dirty="0">
                <a:solidFill>
                  <a:srgbClr val="FF0000"/>
                </a:solidFill>
                <a:latin typeface="Arial"/>
                <a:cs typeface="Arial"/>
              </a:rPr>
              <a:t>barras</a:t>
            </a:r>
            <a:r>
              <a:rPr sz="3200" dirty="0">
                <a:solidFill>
                  <a:srgbClr val="FF0000"/>
                </a:solidFill>
                <a:latin typeface="Arial"/>
                <a:cs typeface="Arial"/>
              </a:rPr>
              <a:t> son</a:t>
            </a:r>
            <a:r>
              <a:rPr sz="3200" spc="5" dirty="0">
                <a:solidFill>
                  <a:srgbClr val="FF0000"/>
                </a:solidFill>
                <a:latin typeface="Arial"/>
                <a:cs typeface="Arial"/>
              </a:rPr>
              <a:t> </a:t>
            </a:r>
            <a:r>
              <a:rPr sz="3200" spc="-5" dirty="0">
                <a:solidFill>
                  <a:srgbClr val="FF0000"/>
                </a:solidFill>
                <a:latin typeface="Arial"/>
                <a:cs typeface="Arial"/>
              </a:rPr>
              <a:t>iguales</a:t>
            </a:r>
            <a:r>
              <a:rPr sz="3200" dirty="0">
                <a:solidFill>
                  <a:srgbClr val="FF0000"/>
                </a:solidFill>
                <a:latin typeface="Arial"/>
                <a:cs typeface="Arial"/>
              </a:rPr>
              <a:t> a</a:t>
            </a:r>
            <a:r>
              <a:rPr sz="3200" spc="5" dirty="0">
                <a:solidFill>
                  <a:srgbClr val="FF0000"/>
                </a:solidFill>
                <a:latin typeface="Arial"/>
                <a:cs typeface="Arial"/>
              </a:rPr>
              <a:t> </a:t>
            </a:r>
            <a:r>
              <a:rPr sz="3200" spc="-5" dirty="0">
                <a:solidFill>
                  <a:srgbClr val="FF0000"/>
                </a:solidFill>
                <a:latin typeface="Arial"/>
                <a:cs typeface="Arial"/>
              </a:rPr>
              <a:t>la</a:t>
            </a:r>
            <a:r>
              <a:rPr sz="3200" dirty="0">
                <a:solidFill>
                  <a:srgbClr val="FF0000"/>
                </a:solidFill>
                <a:latin typeface="Arial"/>
                <a:cs typeface="Arial"/>
              </a:rPr>
              <a:t> suma</a:t>
            </a:r>
            <a:r>
              <a:rPr sz="3200" spc="5" dirty="0">
                <a:solidFill>
                  <a:srgbClr val="FF0000"/>
                </a:solidFill>
                <a:latin typeface="Arial"/>
                <a:cs typeface="Arial"/>
              </a:rPr>
              <a:t> </a:t>
            </a:r>
            <a:r>
              <a:rPr sz="3200" spc="-5" dirty="0">
                <a:solidFill>
                  <a:srgbClr val="FF0000"/>
                </a:solidFill>
                <a:latin typeface="Arial"/>
                <a:cs typeface="Arial"/>
              </a:rPr>
              <a:t>de</a:t>
            </a:r>
            <a:r>
              <a:rPr sz="3200" dirty="0">
                <a:solidFill>
                  <a:srgbClr val="FF0000"/>
                </a:solidFill>
                <a:latin typeface="Arial"/>
                <a:cs typeface="Arial"/>
              </a:rPr>
              <a:t> todas</a:t>
            </a:r>
            <a:r>
              <a:rPr sz="3200" spc="5" dirty="0">
                <a:solidFill>
                  <a:srgbClr val="FF0000"/>
                </a:solidFill>
                <a:latin typeface="Arial"/>
                <a:cs typeface="Arial"/>
              </a:rPr>
              <a:t> </a:t>
            </a:r>
            <a:r>
              <a:rPr sz="3200" spc="-5" dirty="0">
                <a:solidFill>
                  <a:srgbClr val="FF0000"/>
                </a:solidFill>
                <a:latin typeface="Arial"/>
                <a:cs typeface="Arial"/>
              </a:rPr>
              <a:t>las</a:t>
            </a:r>
            <a:r>
              <a:rPr sz="3200" dirty="0">
                <a:solidFill>
                  <a:srgbClr val="FF0000"/>
                </a:solidFill>
                <a:latin typeface="Arial"/>
                <a:cs typeface="Arial"/>
              </a:rPr>
              <a:t> corrientes</a:t>
            </a:r>
            <a:r>
              <a:rPr sz="3200" spc="5" dirty="0">
                <a:solidFill>
                  <a:srgbClr val="FF0000"/>
                </a:solidFill>
                <a:latin typeface="Arial"/>
                <a:cs typeface="Arial"/>
              </a:rPr>
              <a:t> </a:t>
            </a:r>
            <a:r>
              <a:rPr sz="3200" spc="-5" dirty="0">
                <a:solidFill>
                  <a:srgbClr val="FF0000"/>
                </a:solidFill>
                <a:latin typeface="Arial"/>
                <a:cs typeface="Arial"/>
              </a:rPr>
              <a:t>que </a:t>
            </a:r>
            <a:r>
              <a:rPr sz="3200" dirty="0">
                <a:solidFill>
                  <a:srgbClr val="FF0000"/>
                </a:solidFill>
                <a:latin typeface="Arial"/>
                <a:cs typeface="Arial"/>
              </a:rPr>
              <a:t> </a:t>
            </a:r>
            <a:r>
              <a:rPr sz="3200" spc="-5" dirty="0">
                <a:solidFill>
                  <a:srgbClr val="FF0000"/>
                </a:solidFill>
                <a:latin typeface="Arial"/>
                <a:cs typeface="Arial"/>
              </a:rPr>
              <a:t>ingresan </a:t>
            </a:r>
            <a:r>
              <a:rPr sz="3200" dirty="0">
                <a:solidFill>
                  <a:schemeClr val="tx1"/>
                </a:solidFill>
                <a:latin typeface="Arial"/>
                <a:cs typeface="Arial"/>
              </a:rPr>
              <a:t>a </a:t>
            </a:r>
            <a:r>
              <a:rPr sz="3200" spc="-5" dirty="0">
                <a:solidFill>
                  <a:schemeClr val="tx1"/>
                </a:solidFill>
                <a:latin typeface="Arial"/>
                <a:cs typeface="Arial"/>
              </a:rPr>
              <a:t>la barra, </a:t>
            </a:r>
            <a:r>
              <a:rPr sz="3200" dirty="0">
                <a:solidFill>
                  <a:schemeClr val="tx1"/>
                </a:solidFill>
                <a:latin typeface="Arial"/>
                <a:cs typeface="Arial"/>
              </a:rPr>
              <a:t>y </a:t>
            </a:r>
            <a:r>
              <a:rPr sz="3200" spc="-5" dirty="0">
                <a:solidFill>
                  <a:schemeClr val="tx1"/>
                </a:solidFill>
                <a:latin typeface="Arial"/>
                <a:cs typeface="Arial"/>
              </a:rPr>
              <a:t>la </a:t>
            </a:r>
            <a:r>
              <a:rPr sz="3200" dirty="0">
                <a:solidFill>
                  <a:schemeClr val="tx1"/>
                </a:solidFill>
                <a:latin typeface="Arial"/>
                <a:cs typeface="Arial"/>
              </a:rPr>
              <a:t>suma total </a:t>
            </a:r>
            <a:r>
              <a:rPr sz="3200" spc="-5" dirty="0">
                <a:solidFill>
                  <a:schemeClr val="tx1"/>
                </a:solidFill>
                <a:latin typeface="Arial"/>
                <a:cs typeface="Arial"/>
              </a:rPr>
              <a:t>es </a:t>
            </a:r>
            <a:r>
              <a:rPr sz="3200" dirty="0">
                <a:solidFill>
                  <a:schemeClr val="tx1"/>
                </a:solidFill>
                <a:latin typeface="Arial"/>
                <a:cs typeface="Arial"/>
              </a:rPr>
              <a:t>cero; </a:t>
            </a:r>
            <a:r>
              <a:rPr sz="3200" spc="-5" dirty="0">
                <a:solidFill>
                  <a:schemeClr val="tx1"/>
                </a:solidFill>
                <a:latin typeface="Arial"/>
                <a:cs typeface="Arial"/>
              </a:rPr>
              <a:t>esta </a:t>
            </a:r>
            <a:r>
              <a:rPr sz="3200" dirty="0">
                <a:solidFill>
                  <a:schemeClr val="tx1"/>
                </a:solidFill>
                <a:latin typeface="Arial"/>
                <a:cs typeface="Arial"/>
              </a:rPr>
              <a:t>situación </a:t>
            </a:r>
            <a:r>
              <a:rPr sz="3200" spc="-5" dirty="0">
                <a:solidFill>
                  <a:schemeClr val="tx1"/>
                </a:solidFill>
                <a:latin typeface="Arial"/>
                <a:cs typeface="Arial"/>
              </a:rPr>
              <a:t>es </a:t>
            </a:r>
            <a:r>
              <a:rPr sz="3200" dirty="0">
                <a:solidFill>
                  <a:schemeClr val="tx1"/>
                </a:solidFill>
                <a:latin typeface="Arial"/>
                <a:cs typeface="Arial"/>
              </a:rPr>
              <a:t> </a:t>
            </a:r>
            <a:r>
              <a:rPr sz="3200" spc="-5" dirty="0">
                <a:solidFill>
                  <a:schemeClr val="tx1"/>
                </a:solidFill>
                <a:latin typeface="Arial"/>
                <a:cs typeface="Arial"/>
              </a:rPr>
              <a:t>igual en </a:t>
            </a:r>
            <a:r>
              <a:rPr sz="3200" dirty="0">
                <a:solidFill>
                  <a:schemeClr val="tx1"/>
                </a:solidFill>
                <a:latin typeface="Arial"/>
                <a:cs typeface="Arial"/>
              </a:rPr>
              <a:t>condiciones </a:t>
            </a:r>
            <a:r>
              <a:rPr sz="3200" spc="-5" dirty="0">
                <a:solidFill>
                  <a:schemeClr val="tx1"/>
                </a:solidFill>
                <a:latin typeface="Arial"/>
                <a:cs typeface="Arial"/>
              </a:rPr>
              <a:t>de </a:t>
            </a:r>
            <a:r>
              <a:rPr sz="3200" dirty="0">
                <a:solidFill>
                  <a:schemeClr val="tx1"/>
                </a:solidFill>
                <a:latin typeface="Arial"/>
                <a:cs typeface="Arial"/>
              </a:rPr>
              <a:t>flujo </a:t>
            </a:r>
            <a:r>
              <a:rPr sz="3200" spc="-5" dirty="0">
                <a:solidFill>
                  <a:schemeClr val="tx1"/>
                </a:solidFill>
                <a:latin typeface="Arial"/>
                <a:cs typeface="Arial"/>
              </a:rPr>
              <a:t>de potencia normal. </a:t>
            </a:r>
            <a:endParaRPr lang="es-AR" sz="3200" spc="-5" dirty="0" smtClean="0">
              <a:solidFill>
                <a:schemeClr val="tx1"/>
              </a:solidFill>
              <a:latin typeface="Arial"/>
              <a:cs typeface="Arial"/>
            </a:endParaRPr>
          </a:p>
          <a:p>
            <a:pPr marL="355600" marR="5080" indent="-342900" algn="just">
              <a:buClr>
                <a:srgbClr val="FC0128"/>
              </a:buClr>
              <a:buSzPct val="77777"/>
              <a:buFont typeface="Wingdings"/>
              <a:buChar char=""/>
              <a:tabLst>
                <a:tab pos="355600" algn="l"/>
              </a:tabLst>
            </a:pPr>
            <a:endParaRPr lang="es-AR" sz="3200" spc="-5" dirty="0">
              <a:solidFill>
                <a:schemeClr val="tx1"/>
              </a:solidFill>
              <a:latin typeface="Arial"/>
              <a:cs typeface="Arial"/>
            </a:endParaRPr>
          </a:p>
          <a:p>
            <a:pPr marL="355600" marR="5080" indent="-342900" algn="just">
              <a:buClr>
                <a:srgbClr val="FC0128"/>
              </a:buClr>
              <a:buSzPct val="77777"/>
              <a:buFont typeface="Wingdings"/>
              <a:buChar char=""/>
              <a:tabLst>
                <a:tab pos="355600" algn="l"/>
              </a:tabLst>
            </a:pPr>
            <a:r>
              <a:rPr sz="3200" dirty="0" smtClean="0">
                <a:solidFill>
                  <a:schemeClr val="tx1"/>
                </a:solidFill>
                <a:latin typeface="Arial"/>
                <a:cs typeface="Arial"/>
              </a:rPr>
              <a:t>Para </a:t>
            </a:r>
            <a:r>
              <a:rPr sz="3200" dirty="0">
                <a:solidFill>
                  <a:schemeClr val="tx1"/>
                </a:solidFill>
                <a:latin typeface="Arial"/>
                <a:cs typeface="Arial"/>
              </a:rPr>
              <a:t>el caso de una </a:t>
            </a:r>
            <a:r>
              <a:rPr sz="3200" dirty="0">
                <a:solidFill>
                  <a:srgbClr val="FF0000"/>
                </a:solidFill>
                <a:latin typeface="Arial"/>
                <a:cs typeface="Arial"/>
              </a:rPr>
              <a:t>falla interna</a:t>
            </a:r>
            <a:r>
              <a:rPr sz="3200" dirty="0">
                <a:solidFill>
                  <a:schemeClr val="tx1"/>
                </a:solidFill>
                <a:latin typeface="Arial"/>
                <a:cs typeface="Arial"/>
              </a:rPr>
              <a:t>, la suma de todas las</a:t>
            </a:r>
            <a:r>
              <a:rPr sz="3200" dirty="0">
                <a:solidFill>
                  <a:srgbClr val="FF0000"/>
                </a:solidFill>
                <a:latin typeface="Arial"/>
                <a:cs typeface="Arial"/>
              </a:rPr>
              <a:t> corrientes </a:t>
            </a:r>
            <a:r>
              <a:rPr sz="3200" spc="-490" dirty="0">
                <a:solidFill>
                  <a:srgbClr val="FF0000"/>
                </a:solidFill>
                <a:latin typeface="Arial"/>
                <a:cs typeface="Arial"/>
              </a:rPr>
              <a:t> </a:t>
            </a:r>
            <a:r>
              <a:rPr sz="3200" spc="-5" dirty="0">
                <a:solidFill>
                  <a:srgbClr val="FF0000"/>
                </a:solidFill>
                <a:latin typeface="Arial"/>
                <a:cs typeface="Arial"/>
              </a:rPr>
              <a:t>que ingresan </a:t>
            </a:r>
            <a:r>
              <a:rPr sz="3200" dirty="0">
                <a:solidFill>
                  <a:srgbClr val="FF0000"/>
                </a:solidFill>
                <a:latin typeface="Arial"/>
                <a:cs typeface="Arial"/>
              </a:rPr>
              <a:t>a </a:t>
            </a:r>
            <a:r>
              <a:rPr sz="3200" spc="-5" dirty="0">
                <a:solidFill>
                  <a:srgbClr val="FF0000"/>
                </a:solidFill>
                <a:latin typeface="Arial"/>
                <a:cs typeface="Arial"/>
              </a:rPr>
              <a:t>la barra es igual </a:t>
            </a:r>
            <a:r>
              <a:rPr sz="3200" dirty="0">
                <a:solidFill>
                  <a:srgbClr val="FF0000"/>
                </a:solidFill>
                <a:latin typeface="Arial"/>
                <a:cs typeface="Arial"/>
              </a:rPr>
              <a:t>a </a:t>
            </a:r>
            <a:r>
              <a:rPr sz="3200" spc="-5" dirty="0">
                <a:solidFill>
                  <a:srgbClr val="FF0000"/>
                </a:solidFill>
                <a:latin typeface="Arial"/>
                <a:cs typeface="Arial"/>
              </a:rPr>
              <a:t>la </a:t>
            </a:r>
            <a:r>
              <a:rPr sz="3200" dirty="0">
                <a:solidFill>
                  <a:srgbClr val="FF0000"/>
                </a:solidFill>
                <a:latin typeface="Arial"/>
                <a:cs typeface="Arial"/>
              </a:rPr>
              <a:t>corriente </a:t>
            </a:r>
            <a:r>
              <a:rPr sz="3200" spc="-5" dirty="0">
                <a:solidFill>
                  <a:srgbClr val="FF0000"/>
                </a:solidFill>
                <a:latin typeface="Arial"/>
                <a:cs typeface="Arial"/>
              </a:rPr>
              <a:t>de </a:t>
            </a:r>
            <a:r>
              <a:rPr sz="3200" dirty="0">
                <a:solidFill>
                  <a:srgbClr val="FF0000"/>
                </a:solidFill>
                <a:latin typeface="Arial"/>
                <a:cs typeface="Arial"/>
              </a:rPr>
              <a:t>falla total</a:t>
            </a:r>
            <a:r>
              <a:rPr sz="3200" dirty="0">
                <a:solidFill>
                  <a:schemeClr val="tx1"/>
                </a:solidFill>
                <a:latin typeface="Arial"/>
                <a:cs typeface="Arial"/>
              </a:rPr>
              <a:t> (la </a:t>
            </a:r>
            <a:r>
              <a:rPr sz="3200" spc="5" dirty="0">
                <a:solidFill>
                  <a:schemeClr val="tx1"/>
                </a:solidFill>
                <a:latin typeface="Arial"/>
                <a:cs typeface="Arial"/>
              </a:rPr>
              <a:t> </a:t>
            </a:r>
            <a:r>
              <a:rPr sz="3200" dirty="0">
                <a:solidFill>
                  <a:schemeClr val="tx1"/>
                </a:solidFill>
                <a:latin typeface="Arial"/>
                <a:cs typeface="Arial"/>
              </a:rPr>
              <a:t>suma</a:t>
            </a:r>
            <a:r>
              <a:rPr sz="3200" spc="-10" dirty="0">
                <a:solidFill>
                  <a:schemeClr val="tx1"/>
                </a:solidFill>
                <a:latin typeface="Arial"/>
                <a:cs typeface="Arial"/>
              </a:rPr>
              <a:t> </a:t>
            </a:r>
            <a:r>
              <a:rPr sz="3200" dirty="0">
                <a:solidFill>
                  <a:schemeClr val="tx1"/>
                </a:solidFill>
                <a:latin typeface="Arial"/>
                <a:cs typeface="Arial"/>
              </a:rPr>
              <a:t>total</a:t>
            </a:r>
            <a:r>
              <a:rPr sz="3200" spc="-5" dirty="0">
                <a:solidFill>
                  <a:schemeClr val="tx1"/>
                </a:solidFill>
                <a:latin typeface="Arial"/>
                <a:cs typeface="Arial"/>
              </a:rPr>
              <a:t> no es </a:t>
            </a:r>
            <a:r>
              <a:rPr sz="3200" dirty="0">
                <a:solidFill>
                  <a:schemeClr val="tx1"/>
                </a:solidFill>
                <a:latin typeface="Arial"/>
                <a:cs typeface="Arial"/>
              </a:rPr>
              <a:t>cero).</a:t>
            </a:r>
          </a:p>
          <a:p>
            <a:pPr>
              <a:spcBef>
                <a:spcPts val="10"/>
              </a:spcBef>
              <a:buClr>
                <a:srgbClr val="FC0128"/>
              </a:buClr>
              <a:buFont typeface="Wingdings"/>
              <a:buChar char=""/>
            </a:pPr>
            <a:endParaRPr sz="3200" dirty="0">
              <a:solidFill>
                <a:schemeClr val="tx1"/>
              </a:solidFill>
              <a:latin typeface="Arial"/>
              <a:cs typeface="Arial"/>
            </a:endParaRPr>
          </a:p>
          <a:p>
            <a:pPr marL="355600" marR="10160" indent="-342900" algn="just">
              <a:buClr>
                <a:srgbClr val="FC0128"/>
              </a:buClr>
              <a:buSzPct val="77777"/>
              <a:buFont typeface="Wingdings"/>
              <a:buChar char=""/>
              <a:tabLst>
                <a:tab pos="355600" algn="l"/>
              </a:tabLst>
            </a:pPr>
            <a:r>
              <a:rPr sz="3200" spc="-5" dirty="0">
                <a:solidFill>
                  <a:schemeClr val="tx1"/>
                </a:solidFill>
                <a:latin typeface="Arial"/>
                <a:cs typeface="Arial"/>
              </a:rPr>
              <a:t>Desafortunadamente, </a:t>
            </a:r>
            <a:r>
              <a:rPr sz="3200" spc="-5" dirty="0">
                <a:solidFill>
                  <a:srgbClr val="FF0000"/>
                </a:solidFill>
                <a:latin typeface="Arial"/>
                <a:cs typeface="Arial"/>
              </a:rPr>
              <a:t>en la práctica existen inconvenientes que </a:t>
            </a:r>
            <a:r>
              <a:rPr sz="3200" dirty="0">
                <a:solidFill>
                  <a:srgbClr val="FF0000"/>
                </a:solidFill>
                <a:latin typeface="Arial"/>
                <a:cs typeface="Arial"/>
              </a:rPr>
              <a:t> </a:t>
            </a:r>
            <a:r>
              <a:rPr sz="3200" spc="-5" dirty="0">
                <a:solidFill>
                  <a:srgbClr val="FF0000"/>
                </a:solidFill>
                <a:latin typeface="Arial"/>
                <a:cs typeface="Arial"/>
              </a:rPr>
              <a:t>no</a:t>
            </a:r>
            <a:r>
              <a:rPr sz="3200" spc="365" dirty="0">
                <a:solidFill>
                  <a:srgbClr val="FF0000"/>
                </a:solidFill>
                <a:latin typeface="Arial"/>
                <a:cs typeface="Arial"/>
              </a:rPr>
              <a:t> </a:t>
            </a:r>
            <a:r>
              <a:rPr sz="3200" spc="-5" dirty="0">
                <a:solidFill>
                  <a:srgbClr val="FF0000"/>
                </a:solidFill>
                <a:latin typeface="Arial"/>
                <a:cs typeface="Arial"/>
              </a:rPr>
              <a:t>permiten</a:t>
            </a:r>
            <a:r>
              <a:rPr sz="3200" spc="365" dirty="0">
                <a:solidFill>
                  <a:srgbClr val="FF0000"/>
                </a:solidFill>
                <a:latin typeface="Arial"/>
                <a:cs typeface="Arial"/>
              </a:rPr>
              <a:t> </a:t>
            </a:r>
            <a:r>
              <a:rPr sz="3200" spc="-5" dirty="0">
                <a:solidFill>
                  <a:srgbClr val="FF0000"/>
                </a:solidFill>
                <a:latin typeface="Arial"/>
                <a:cs typeface="Arial"/>
              </a:rPr>
              <a:t>conseguir</a:t>
            </a:r>
            <a:r>
              <a:rPr sz="3200" spc="375" dirty="0">
                <a:solidFill>
                  <a:srgbClr val="FF0000"/>
                </a:solidFill>
                <a:latin typeface="Arial"/>
                <a:cs typeface="Arial"/>
              </a:rPr>
              <a:t> </a:t>
            </a:r>
            <a:r>
              <a:rPr sz="3200" spc="-5" dirty="0">
                <a:solidFill>
                  <a:srgbClr val="FF0000"/>
                </a:solidFill>
                <a:latin typeface="Arial"/>
                <a:cs typeface="Arial"/>
              </a:rPr>
              <a:t>una</a:t>
            </a:r>
            <a:r>
              <a:rPr sz="3200" spc="380" dirty="0">
                <a:solidFill>
                  <a:srgbClr val="FF0000"/>
                </a:solidFill>
                <a:latin typeface="Arial"/>
                <a:cs typeface="Arial"/>
              </a:rPr>
              <a:t> </a:t>
            </a:r>
            <a:r>
              <a:rPr sz="3200" spc="-5" dirty="0">
                <a:solidFill>
                  <a:srgbClr val="FF0000"/>
                </a:solidFill>
                <a:latin typeface="Arial"/>
                <a:cs typeface="Arial"/>
              </a:rPr>
              <a:t>protección</a:t>
            </a:r>
            <a:r>
              <a:rPr sz="3200" spc="375" dirty="0">
                <a:solidFill>
                  <a:srgbClr val="FF0000"/>
                </a:solidFill>
                <a:latin typeface="Arial"/>
                <a:cs typeface="Arial"/>
              </a:rPr>
              <a:t> </a:t>
            </a:r>
            <a:r>
              <a:rPr sz="3200" spc="-5" dirty="0">
                <a:solidFill>
                  <a:srgbClr val="FF0000"/>
                </a:solidFill>
                <a:latin typeface="Arial"/>
                <a:cs typeface="Arial"/>
              </a:rPr>
              <a:t>diferencial</a:t>
            </a:r>
            <a:r>
              <a:rPr sz="3200" spc="380" dirty="0">
                <a:solidFill>
                  <a:srgbClr val="FF0000"/>
                </a:solidFill>
                <a:latin typeface="Arial"/>
                <a:cs typeface="Arial"/>
              </a:rPr>
              <a:t> </a:t>
            </a:r>
            <a:r>
              <a:rPr sz="3200" spc="-5" dirty="0">
                <a:solidFill>
                  <a:srgbClr val="FF0000"/>
                </a:solidFill>
                <a:latin typeface="Arial"/>
                <a:cs typeface="Arial"/>
              </a:rPr>
              <a:t>ideal</a:t>
            </a:r>
            <a:r>
              <a:rPr sz="3200" spc="-5" dirty="0">
                <a:solidFill>
                  <a:schemeClr val="tx1"/>
                </a:solidFill>
                <a:latin typeface="Arial"/>
                <a:cs typeface="Arial"/>
              </a:rPr>
              <a:t>,</a:t>
            </a:r>
            <a:r>
              <a:rPr sz="3200" spc="375" dirty="0">
                <a:solidFill>
                  <a:schemeClr val="tx1"/>
                </a:solidFill>
                <a:latin typeface="Arial"/>
                <a:cs typeface="Arial"/>
              </a:rPr>
              <a:t> </a:t>
            </a:r>
            <a:r>
              <a:rPr sz="3200" spc="-5" dirty="0">
                <a:solidFill>
                  <a:schemeClr val="tx1"/>
                </a:solidFill>
                <a:latin typeface="Arial"/>
                <a:cs typeface="Arial"/>
              </a:rPr>
              <a:t>por</a:t>
            </a:r>
            <a:r>
              <a:rPr sz="3200" spc="380" dirty="0">
                <a:solidFill>
                  <a:schemeClr val="tx1"/>
                </a:solidFill>
                <a:latin typeface="Arial"/>
                <a:cs typeface="Arial"/>
              </a:rPr>
              <a:t> </a:t>
            </a:r>
            <a:r>
              <a:rPr sz="3200" spc="-5" dirty="0">
                <a:solidFill>
                  <a:schemeClr val="tx1"/>
                </a:solidFill>
                <a:latin typeface="Arial"/>
                <a:cs typeface="Arial"/>
              </a:rPr>
              <a:t>lo </a:t>
            </a:r>
            <a:r>
              <a:rPr sz="3200" spc="-490"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deben</a:t>
            </a:r>
            <a:r>
              <a:rPr sz="3200" dirty="0">
                <a:solidFill>
                  <a:schemeClr val="tx1"/>
                </a:solidFill>
                <a:latin typeface="Arial"/>
                <a:cs typeface="Arial"/>
              </a:rPr>
              <a:t> seguirse</a:t>
            </a:r>
            <a:r>
              <a:rPr sz="3200" spc="5" dirty="0">
                <a:solidFill>
                  <a:schemeClr val="tx1"/>
                </a:solidFill>
                <a:latin typeface="Arial"/>
                <a:cs typeface="Arial"/>
              </a:rPr>
              <a:t> </a:t>
            </a:r>
            <a:r>
              <a:rPr sz="3200" dirty="0">
                <a:solidFill>
                  <a:schemeClr val="tx1"/>
                </a:solidFill>
                <a:latin typeface="Arial"/>
                <a:cs typeface="Arial"/>
              </a:rPr>
              <a:t>ciertos</a:t>
            </a:r>
            <a:r>
              <a:rPr sz="3200" spc="5" dirty="0">
                <a:solidFill>
                  <a:schemeClr val="tx1"/>
                </a:solidFill>
                <a:latin typeface="Arial"/>
                <a:cs typeface="Arial"/>
              </a:rPr>
              <a:t> </a:t>
            </a:r>
            <a:r>
              <a:rPr sz="3200" spc="-5" dirty="0">
                <a:solidFill>
                  <a:schemeClr val="tx1"/>
                </a:solidFill>
                <a:latin typeface="Arial"/>
                <a:cs typeface="Arial"/>
              </a:rPr>
              <a:t>pasos</a:t>
            </a:r>
            <a:r>
              <a:rPr sz="3200" dirty="0">
                <a:solidFill>
                  <a:schemeClr val="tx1"/>
                </a:solidFill>
                <a:latin typeface="Arial"/>
                <a:cs typeface="Arial"/>
              </a:rPr>
              <a:t> </a:t>
            </a:r>
            <a:r>
              <a:rPr sz="3200" spc="-5" dirty="0">
                <a:solidFill>
                  <a:schemeClr val="tx1"/>
                </a:solidFill>
                <a:latin typeface="Arial"/>
                <a:cs typeface="Arial"/>
              </a:rPr>
              <a:t>para</a:t>
            </a:r>
            <a:r>
              <a:rPr sz="3200" dirty="0">
                <a:solidFill>
                  <a:schemeClr val="tx1"/>
                </a:solidFill>
                <a:latin typeface="Arial"/>
                <a:cs typeface="Arial"/>
              </a:rPr>
              <a:t> </a:t>
            </a:r>
            <a:r>
              <a:rPr sz="3200" spc="-5" dirty="0">
                <a:solidFill>
                  <a:schemeClr val="tx1"/>
                </a:solidFill>
                <a:latin typeface="Arial"/>
                <a:cs typeface="Arial"/>
              </a:rPr>
              <a:t>asegurar</a:t>
            </a:r>
            <a:r>
              <a:rPr sz="3200" dirty="0">
                <a:solidFill>
                  <a:schemeClr val="tx1"/>
                </a:solidFill>
                <a:latin typeface="Arial"/>
                <a:cs typeface="Arial"/>
              </a:rPr>
              <a:t> </a:t>
            </a:r>
            <a:r>
              <a:rPr sz="3200" spc="-5" dirty="0">
                <a:solidFill>
                  <a:schemeClr val="tx1"/>
                </a:solidFill>
                <a:latin typeface="Arial"/>
                <a:cs typeface="Arial"/>
              </a:rPr>
              <a:t>que</a:t>
            </a:r>
            <a:r>
              <a:rPr sz="3200" dirty="0">
                <a:solidFill>
                  <a:schemeClr val="tx1"/>
                </a:solidFill>
                <a:latin typeface="Arial"/>
                <a:cs typeface="Arial"/>
              </a:rPr>
              <a:t> </a:t>
            </a:r>
            <a:r>
              <a:rPr sz="3200" spc="-5" dirty="0">
                <a:solidFill>
                  <a:schemeClr val="tx1"/>
                </a:solidFill>
                <a:latin typeface="Arial"/>
                <a:cs typeface="Arial"/>
              </a:rPr>
              <a:t>la </a:t>
            </a:r>
            <a:r>
              <a:rPr sz="3200" dirty="0">
                <a:solidFill>
                  <a:schemeClr val="tx1"/>
                </a:solidFill>
                <a:latin typeface="Arial"/>
                <a:cs typeface="Arial"/>
              </a:rPr>
              <a:t> </a:t>
            </a:r>
            <a:r>
              <a:rPr sz="3200" spc="-5" dirty="0">
                <a:solidFill>
                  <a:schemeClr val="tx1"/>
                </a:solidFill>
                <a:latin typeface="Arial"/>
                <a:cs typeface="Arial"/>
              </a:rPr>
              <a:t>protección</a:t>
            </a:r>
            <a:r>
              <a:rPr sz="3200" dirty="0">
                <a:solidFill>
                  <a:schemeClr val="tx1"/>
                </a:solidFill>
                <a:latin typeface="Arial"/>
                <a:cs typeface="Arial"/>
              </a:rPr>
              <a:t> </a:t>
            </a:r>
            <a:r>
              <a:rPr sz="3200" spc="-5" dirty="0">
                <a:solidFill>
                  <a:schemeClr val="tx1"/>
                </a:solidFill>
                <a:latin typeface="Arial"/>
                <a:cs typeface="Arial"/>
              </a:rPr>
              <a:t>diferencial</a:t>
            </a:r>
            <a:r>
              <a:rPr sz="3200" dirty="0">
                <a:solidFill>
                  <a:schemeClr val="tx1"/>
                </a:solidFill>
                <a:latin typeface="Arial"/>
                <a:cs typeface="Arial"/>
              </a:rPr>
              <a:t> trabaje</a:t>
            </a:r>
            <a:r>
              <a:rPr sz="3200" spc="5" dirty="0">
                <a:solidFill>
                  <a:schemeClr val="tx1"/>
                </a:solidFill>
                <a:latin typeface="Arial"/>
                <a:cs typeface="Arial"/>
              </a:rPr>
              <a:t> </a:t>
            </a:r>
            <a:r>
              <a:rPr sz="3200" spc="-5" dirty="0">
                <a:solidFill>
                  <a:schemeClr val="tx1"/>
                </a:solidFill>
                <a:latin typeface="Arial"/>
                <a:cs typeface="Arial"/>
              </a:rPr>
              <a:t>adecuadamente</a:t>
            </a:r>
            <a:r>
              <a:rPr sz="3200" dirty="0">
                <a:solidFill>
                  <a:schemeClr val="tx1"/>
                </a:solidFill>
                <a:latin typeface="Arial"/>
                <a:cs typeface="Arial"/>
              </a:rPr>
              <a:t> </a:t>
            </a:r>
            <a:r>
              <a:rPr sz="3200" spc="-5" dirty="0">
                <a:solidFill>
                  <a:schemeClr val="tx1"/>
                </a:solidFill>
                <a:latin typeface="Arial"/>
                <a:cs typeface="Arial"/>
              </a:rPr>
              <a:t>aún</a:t>
            </a:r>
            <a:r>
              <a:rPr sz="3200" spc="495" dirty="0">
                <a:solidFill>
                  <a:schemeClr val="tx1"/>
                </a:solidFill>
                <a:latin typeface="Arial"/>
                <a:cs typeface="Arial"/>
              </a:rPr>
              <a:t> </a:t>
            </a:r>
            <a:r>
              <a:rPr sz="3200" spc="-5" dirty="0">
                <a:solidFill>
                  <a:schemeClr val="tx1"/>
                </a:solidFill>
                <a:latin typeface="Arial"/>
                <a:cs typeface="Arial"/>
              </a:rPr>
              <a:t>en </a:t>
            </a:r>
            <a:r>
              <a:rPr sz="3200" dirty="0">
                <a:solidFill>
                  <a:schemeClr val="tx1"/>
                </a:solidFill>
                <a:latin typeface="Arial"/>
                <a:cs typeface="Arial"/>
              </a:rPr>
              <a:t> </a:t>
            </a:r>
            <a:r>
              <a:rPr sz="3200" spc="-5" dirty="0">
                <a:solidFill>
                  <a:schemeClr val="tx1"/>
                </a:solidFill>
                <a:latin typeface="Arial"/>
                <a:cs typeface="Arial"/>
              </a:rPr>
              <a:t>condiciones</a:t>
            </a:r>
            <a:r>
              <a:rPr sz="3200" spc="-10" dirty="0">
                <a:solidFill>
                  <a:schemeClr val="tx1"/>
                </a:solidFill>
                <a:latin typeface="Arial"/>
                <a:cs typeface="Arial"/>
              </a:rPr>
              <a:t> </a:t>
            </a:r>
            <a:r>
              <a:rPr sz="3200" spc="-5" dirty="0">
                <a:solidFill>
                  <a:schemeClr val="tx1"/>
                </a:solidFill>
                <a:latin typeface="Arial"/>
                <a:cs typeface="Arial"/>
              </a:rPr>
              <a:t>no ideales.</a:t>
            </a:r>
            <a:endParaRPr sz="3200" dirty="0">
              <a:solidFill>
                <a:schemeClr val="tx1"/>
              </a:solidFill>
              <a:latin typeface="Arial"/>
              <a:cs typeface="Arial"/>
            </a:endParaRPr>
          </a:p>
        </p:txBody>
      </p:sp>
      <p:sp>
        <p:nvSpPr>
          <p:cNvPr id="4" name="Rectángulo 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241" name="object 241"/>
          <p:cNvSpPr txBox="1"/>
          <p:nvPr/>
        </p:nvSpPr>
        <p:spPr>
          <a:xfrm>
            <a:off x="787400" y="1277619"/>
            <a:ext cx="16764000" cy="4047261"/>
          </a:xfrm>
          <a:prstGeom prst="rect">
            <a:avLst/>
          </a:prstGeom>
        </p:spPr>
        <p:txBody>
          <a:bodyPr vert="horz" wrap="square" lIns="0" tIns="36194" rIns="0" bIns="0" rtlCol="0">
            <a:spAutoFit/>
          </a:bodyPr>
          <a:lstStyle/>
          <a:p>
            <a:pPr marL="367665" marR="17780" indent="-342900" algn="just">
              <a:lnSpc>
                <a:spcPct val="90500"/>
              </a:lnSpc>
              <a:spcBef>
                <a:spcPts val="284"/>
              </a:spcBef>
              <a:buClr>
                <a:srgbClr val="FC0128"/>
              </a:buClr>
              <a:buSzPct val="75000"/>
              <a:buFont typeface="Wingdings"/>
              <a:buChar char=""/>
              <a:tabLst>
                <a:tab pos="368300" algn="l"/>
              </a:tabLst>
            </a:pPr>
            <a:r>
              <a:rPr sz="2800" spc="-5" dirty="0">
                <a:solidFill>
                  <a:schemeClr val="tx1"/>
                </a:solidFill>
                <a:latin typeface="Arial"/>
                <a:cs typeface="Arial"/>
              </a:rPr>
              <a:t>Un</a:t>
            </a:r>
            <a:r>
              <a:rPr sz="2800" spc="250" dirty="0">
                <a:solidFill>
                  <a:schemeClr val="tx1"/>
                </a:solidFill>
                <a:latin typeface="Arial"/>
                <a:cs typeface="Arial"/>
              </a:rPr>
              <a:t> </a:t>
            </a:r>
            <a:r>
              <a:rPr sz="2800" spc="-5" dirty="0">
                <a:solidFill>
                  <a:schemeClr val="tx1"/>
                </a:solidFill>
                <a:latin typeface="Arial"/>
                <a:cs typeface="Arial"/>
              </a:rPr>
              <a:t>sistema</a:t>
            </a:r>
            <a:r>
              <a:rPr sz="2800" spc="254" dirty="0">
                <a:solidFill>
                  <a:schemeClr val="tx1"/>
                </a:solidFill>
                <a:latin typeface="Arial"/>
                <a:cs typeface="Arial"/>
              </a:rPr>
              <a:t> </a:t>
            </a:r>
            <a:r>
              <a:rPr sz="2800" spc="-5" dirty="0">
                <a:solidFill>
                  <a:schemeClr val="tx1"/>
                </a:solidFill>
                <a:latin typeface="Arial"/>
                <a:cs typeface="Arial"/>
              </a:rPr>
              <a:t>de</a:t>
            </a:r>
            <a:r>
              <a:rPr sz="2800" spc="250" dirty="0">
                <a:solidFill>
                  <a:schemeClr val="tx1"/>
                </a:solidFill>
                <a:latin typeface="Arial"/>
                <a:cs typeface="Arial"/>
              </a:rPr>
              <a:t> </a:t>
            </a:r>
            <a:r>
              <a:rPr sz="2800" spc="-5" dirty="0">
                <a:solidFill>
                  <a:schemeClr val="tx1"/>
                </a:solidFill>
                <a:latin typeface="Arial"/>
                <a:cs typeface="Arial"/>
              </a:rPr>
              <a:t>protección</a:t>
            </a:r>
            <a:r>
              <a:rPr sz="2800" spc="254" dirty="0">
                <a:solidFill>
                  <a:schemeClr val="tx1"/>
                </a:solidFill>
                <a:latin typeface="Arial"/>
                <a:cs typeface="Arial"/>
              </a:rPr>
              <a:t> </a:t>
            </a:r>
            <a:r>
              <a:rPr sz="2800" spc="-5" dirty="0">
                <a:solidFill>
                  <a:schemeClr val="tx1"/>
                </a:solidFill>
                <a:latin typeface="Arial"/>
                <a:cs typeface="Arial"/>
              </a:rPr>
              <a:t>diferencial</a:t>
            </a:r>
            <a:r>
              <a:rPr sz="2800" spc="245" dirty="0">
                <a:solidFill>
                  <a:schemeClr val="tx1"/>
                </a:solidFill>
                <a:latin typeface="Arial"/>
                <a:cs typeface="Arial"/>
              </a:rPr>
              <a:t> </a:t>
            </a:r>
            <a:r>
              <a:rPr sz="2800" spc="-5" dirty="0">
                <a:solidFill>
                  <a:schemeClr val="tx1"/>
                </a:solidFill>
                <a:latin typeface="Arial"/>
                <a:cs typeface="Arial"/>
              </a:rPr>
              <a:t>básico</a:t>
            </a:r>
            <a:r>
              <a:rPr sz="2800" spc="254" dirty="0">
                <a:solidFill>
                  <a:schemeClr val="tx1"/>
                </a:solidFill>
                <a:latin typeface="Arial"/>
                <a:cs typeface="Arial"/>
              </a:rPr>
              <a:t> </a:t>
            </a:r>
            <a:r>
              <a:rPr sz="2800" spc="-5" dirty="0">
                <a:solidFill>
                  <a:schemeClr val="tx1"/>
                </a:solidFill>
                <a:latin typeface="Arial"/>
                <a:cs typeface="Arial"/>
              </a:rPr>
              <a:t>se</a:t>
            </a:r>
            <a:r>
              <a:rPr sz="2800" spc="250" dirty="0">
                <a:solidFill>
                  <a:schemeClr val="tx1"/>
                </a:solidFill>
                <a:latin typeface="Arial"/>
                <a:cs typeface="Arial"/>
              </a:rPr>
              <a:t> </a:t>
            </a:r>
            <a:r>
              <a:rPr sz="2800" spc="-5" dirty="0">
                <a:solidFill>
                  <a:schemeClr val="tx1"/>
                </a:solidFill>
                <a:latin typeface="Arial"/>
                <a:cs typeface="Arial"/>
              </a:rPr>
              <a:t>muestra</a:t>
            </a:r>
            <a:r>
              <a:rPr sz="2800" spc="254" dirty="0">
                <a:solidFill>
                  <a:schemeClr val="tx1"/>
                </a:solidFill>
                <a:latin typeface="Arial"/>
                <a:cs typeface="Arial"/>
              </a:rPr>
              <a:t> </a:t>
            </a:r>
            <a:r>
              <a:rPr sz="2800" spc="-5" dirty="0">
                <a:solidFill>
                  <a:schemeClr val="tx1"/>
                </a:solidFill>
                <a:latin typeface="Arial"/>
                <a:cs typeface="Arial"/>
              </a:rPr>
              <a:t>en</a:t>
            </a:r>
            <a:r>
              <a:rPr sz="2800" spc="250" dirty="0">
                <a:solidFill>
                  <a:schemeClr val="tx1"/>
                </a:solidFill>
                <a:latin typeface="Arial"/>
                <a:cs typeface="Arial"/>
              </a:rPr>
              <a:t> </a:t>
            </a:r>
            <a:r>
              <a:rPr sz="2800" spc="-5" dirty="0">
                <a:solidFill>
                  <a:schemeClr val="tx1"/>
                </a:solidFill>
                <a:latin typeface="Arial"/>
                <a:cs typeface="Arial"/>
              </a:rPr>
              <a:t>la</a:t>
            </a:r>
            <a:r>
              <a:rPr sz="2800" spc="254" dirty="0">
                <a:solidFill>
                  <a:schemeClr val="tx1"/>
                </a:solidFill>
                <a:latin typeface="Arial"/>
                <a:cs typeface="Arial"/>
              </a:rPr>
              <a:t> </a:t>
            </a:r>
            <a:r>
              <a:rPr sz="2800" spc="-5" dirty="0">
                <a:solidFill>
                  <a:schemeClr val="tx1"/>
                </a:solidFill>
                <a:latin typeface="Arial"/>
                <a:cs typeface="Arial"/>
              </a:rPr>
              <a:t>Fig.</a:t>
            </a:r>
            <a:r>
              <a:rPr sz="2800" spc="260" dirty="0">
                <a:solidFill>
                  <a:schemeClr val="tx1"/>
                </a:solidFill>
                <a:latin typeface="Arial"/>
                <a:cs typeface="Arial"/>
              </a:rPr>
              <a:t> </a:t>
            </a:r>
            <a:r>
              <a:rPr sz="2800" spc="-430" dirty="0" smtClean="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(TC</a:t>
            </a:r>
            <a:r>
              <a:rPr sz="2800" spc="-5" dirty="0">
                <a:solidFill>
                  <a:schemeClr val="tx1"/>
                </a:solidFill>
                <a:latin typeface="Times New Roman"/>
                <a:cs typeface="Times New Roman"/>
              </a:rPr>
              <a:t>´</a:t>
            </a:r>
            <a:r>
              <a:rPr sz="2800" spc="-5" dirty="0">
                <a:solidFill>
                  <a:schemeClr val="tx1"/>
                </a:solidFill>
                <a:latin typeface="Arial"/>
                <a:cs typeface="Arial"/>
              </a:rPr>
              <a:t>s)</a:t>
            </a:r>
            <a:r>
              <a:rPr sz="2800" dirty="0">
                <a:solidFill>
                  <a:schemeClr val="tx1"/>
                </a:solidFill>
                <a:latin typeface="Arial"/>
                <a:cs typeface="Arial"/>
              </a:rPr>
              <a:t> </a:t>
            </a:r>
            <a:r>
              <a:rPr sz="2800" spc="-5" dirty="0">
                <a:solidFill>
                  <a:schemeClr val="tx1"/>
                </a:solidFill>
                <a:latin typeface="Arial"/>
                <a:cs typeface="Arial"/>
              </a:rPr>
              <a:t>tienen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misma</a:t>
            </a:r>
            <a:r>
              <a:rPr sz="2800" spc="430" dirty="0">
                <a:solidFill>
                  <a:schemeClr val="tx1"/>
                </a:solidFill>
                <a:latin typeface="Arial"/>
                <a:cs typeface="Arial"/>
              </a:rPr>
              <a:t> </a:t>
            </a:r>
            <a:r>
              <a:rPr sz="2800" spc="-5" dirty="0">
                <a:solidFill>
                  <a:schemeClr val="tx1"/>
                </a:solidFill>
                <a:latin typeface="Arial"/>
                <a:cs typeface="Arial"/>
              </a:rPr>
              <a:t>relación</a:t>
            </a:r>
            <a:r>
              <a:rPr sz="2800" spc="434"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 </a:t>
            </a:r>
            <a:r>
              <a:rPr sz="2800" spc="-5" dirty="0">
                <a:solidFill>
                  <a:schemeClr val="tx1"/>
                </a:solidFill>
                <a:latin typeface="Arial"/>
                <a:cs typeface="Arial"/>
              </a:rPr>
              <a:t>están conectados con el mismo sentido de polaridad de ahí que las </a:t>
            </a:r>
            <a:r>
              <a:rPr sz="2800" dirty="0">
                <a:solidFill>
                  <a:schemeClr val="tx1"/>
                </a:solidFill>
                <a:latin typeface="Arial"/>
                <a:cs typeface="Arial"/>
              </a:rPr>
              <a:t> </a:t>
            </a:r>
            <a:r>
              <a:rPr sz="2800" spc="-5" dirty="0">
                <a:solidFill>
                  <a:schemeClr val="tx1"/>
                </a:solidFill>
                <a:latin typeface="Arial"/>
                <a:cs typeface="Arial"/>
              </a:rPr>
              <a:t>corrientes que circulan en el circuito ubicado entre los </a:t>
            </a:r>
            <a:r>
              <a:rPr sz="2800" dirty="0">
                <a:solidFill>
                  <a:schemeClr val="tx1"/>
                </a:solidFill>
                <a:latin typeface="Arial"/>
                <a:cs typeface="Arial"/>
              </a:rPr>
              <a:t>TC</a:t>
            </a:r>
            <a:r>
              <a:rPr sz="2800" dirty="0">
                <a:solidFill>
                  <a:schemeClr val="tx1"/>
                </a:solidFill>
                <a:latin typeface="Times New Roman"/>
                <a:cs typeface="Times New Roman"/>
              </a:rPr>
              <a:t>´</a:t>
            </a:r>
            <a:r>
              <a:rPr sz="2800" dirty="0">
                <a:solidFill>
                  <a:schemeClr val="tx1"/>
                </a:solidFill>
                <a:latin typeface="Arial"/>
                <a:cs typeface="Arial"/>
              </a:rPr>
              <a:t>s </a:t>
            </a:r>
            <a:r>
              <a:rPr sz="2800" spc="-5" dirty="0">
                <a:solidFill>
                  <a:schemeClr val="tx1"/>
                </a:solidFill>
                <a:latin typeface="Arial"/>
                <a:cs typeface="Arial"/>
              </a:rPr>
              <a:t>sean cero </a:t>
            </a:r>
            <a:r>
              <a:rPr sz="2800" dirty="0">
                <a:solidFill>
                  <a:schemeClr val="tx1"/>
                </a:solidFill>
                <a:latin typeface="Arial"/>
                <a:cs typeface="Arial"/>
              </a:rPr>
              <a:t> </a:t>
            </a:r>
            <a:r>
              <a:rPr sz="2800" spc="-5" dirty="0">
                <a:solidFill>
                  <a:schemeClr val="tx1"/>
                </a:solidFill>
                <a:latin typeface="Arial"/>
                <a:cs typeface="Arial"/>
              </a:rPr>
              <a:t>(I</a:t>
            </a:r>
            <a:r>
              <a:rPr sz="2800" spc="-7" baseline="-25252" dirty="0">
                <a:solidFill>
                  <a:schemeClr val="tx1"/>
                </a:solidFill>
                <a:latin typeface="Arial"/>
                <a:cs typeface="Arial"/>
              </a:rPr>
              <a:t>d</a:t>
            </a:r>
            <a:r>
              <a:rPr sz="2800" spc="-5" dirty="0">
                <a:solidFill>
                  <a:schemeClr val="tx1"/>
                </a:solidFill>
                <a:latin typeface="Arial"/>
                <a:cs typeface="Arial"/>
              </a:rPr>
              <a:t>=0)</a:t>
            </a:r>
            <a:r>
              <a:rPr sz="2800" dirty="0">
                <a:solidFill>
                  <a:schemeClr val="tx1"/>
                </a:solidFill>
                <a:latin typeface="Arial"/>
                <a:cs typeface="Arial"/>
              </a:rPr>
              <a:t> </a:t>
            </a:r>
            <a:r>
              <a:rPr sz="2800" spc="-5" dirty="0">
                <a:solidFill>
                  <a:schemeClr val="tx1"/>
                </a:solidFill>
                <a:latin typeface="Arial"/>
                <a:cs typeface="Arial"/>
              </a:rPr>
              <a:t>para</a:t>
            </a:r>
            <a:r>
              <a:rPr sz="2800" dirty="0">
                <a:solidFill>
                  <a:schemeClr val="tx1"/>
                </a:solidFill>
                <a:latin typeface="Arial"/>
                <a:cs typeface="Arial"/>
              </a:rPr>
              <a:t> </a:t>
            </a:r>
            <a:r>
              <a:rPr sz="2800" spc="-5" dirty="0" err="1">
                <a:solidFill>
                  <a:schemeClr val="tx1"/>
                </a:solidFill>
                <a:latin typeface="Arial"/>
                <a:cs typeface="Arial"/>
              </a:rPr>
              <a:t>las</a:t>
            </a:r>
            <a:r>
              <a:rPr sz="2800" dirty="0">
                <a:solidFill>
                  <a:schemeClr val="tx1"/>
                </a:solidFill>
                <a:latin typeface="Arial"/>
                <a:cs typeface="Arial"/>
              </a:rPr>
              <a:t> </a:t>
            </a:r>
            <a:r>
              <a:rPr sz="2800" spc="-5" dirty="0" err="1" smtClean="0">
                <a:solidFill>
                  <a:schemeClr val="tx1"/>
                </a:solidFill>
                <a:latin typeface="Arial"/>
                <a:cs typeface="Arial"/>
              </a:rPr>
              <a:t>fllas</a:t>
            </a:r>
            <a:r>
              <a:rPr sz="2800" dirty="0" smtClean="0">
                <a:solidFill>
                  <a:schemeClr val="tx1"/>
                </a:solidFill>
                <a:latin typeface="Arial"/>
                <a:cs typeface="Arial"/>
              </a:rPr>
              <a:t> </a:t>
            </a:r>
            <a:r>
              <a:rPr sz="2800" spc="-5" dirty="0">
                <a:solidFill>
                  <a:schemeClr val="tx1"/>
                </a:solidFill>
                <a:latin typeface="Arial"/>
                <a:cs typeface="Arial"/>
              </a:rPr>
              <a:t>externas</a:t>
            </a:r>
            <a:r>
              <a:rPr sz="2800" dirty="0">
                <a:solidFill>
                  <a:schemeClr val="tx1"/>
                </a:solidFill>
                <a:latin typeface="Arial"/>
                <a:cs typeface="Arial"/>
              </a:rPr>
              <a:t> y</a:t>
            </a:r>
            <a:r>
              <a:rPr sz="2800" spc="5" dirty="0">
                <a:solidFill>
                  <a:schemeClr val="tx1"/>
                </a:solidFill>
                <a:latin typeface="Arial"/>
                <a:cs typeface="Arial"/>
              </a:rPr>
              <a:t> </a:t>
            </a:r>
            <a:r>
              <a:rPr sz="2800" spc="-5" dirty="0">
                <a:solidFill>
                  <a:schemeClr val="tx1"/>
                </a:solidFill>
                <a:latin typeface="Arial"/>
                <a:cs typeface="Arial"/>
              </a:rPr>
              <a:t>condiciones</a:t>
            </a:r>
            <a:r>
              <a:rPr sz="2800" dirty="0">
                <a:solidFill>
                  <a:schemeClr val="tx1"/>
                </a:solidFill>
                <a:latin typeface="Arial"/>
                <a:cs typeface="Arial"/>
              </a:rPr>
              <a:t> </a:t>
            </a:r>
            <a:r>
              <a:rPr sz="2800" spc="-5" dirty="0">
                <a:solidFill>
                  <a:schemeClr val="tx1"/>
                </a:solidFill>
                <a:latin typeface="Arial"/>
                <a:cs typeface="Arial"/>
              </a:rPr>
              <a:t>normales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flujos</a:t>
            </a:r>
            <a:r>
              <a:rPr sz="2800" dirty="0">
                <a:solidFill>
                  <a:schemeClr val="tx1"/>
                </a:solidFill>
                <a:latin typeface="Arial"/>
                <a:cs typeface="Arial"/>
              </a:rPr>
              <a:t> </a:t>
            </a:r>
            <a:r>
              <a:rPr sz="2800" spc="-5" dirty="0">
                <a:solidFill>
                  <a:schemeClr val="tx1"/>
                </a:solidFill>
                <a:latin typeface="Arial"/>
                <a:cs typeface="Arial"/>
              </a:rPr>
              <a:t>de </a:t>
            </a:r>
            <a:r>
              <a:rPr sz="2800" dirty="0">
                <a:solidFill>
                  <a:schemeClr val="tx1"/>
                </a:solidFill>
                <a:latin typeface="Arial"/>
                <a:cs typeface="Arial"/>
              </a:rPr>
              <a:t> </a:t>
            </a:r>
            <a:r>
              <a:rPr sz="2800" spc="-5" dirty="0">
                <a:solidFill>
                  <a:schemeClr val="tx1"/>
                </a:solidFill>
                <a:latin typeface="Arial"/>
                <a:cs typeface="Arial"/>
              </a:rPr>
              <a:t>potencia, mientras que circulará la corriente de falla total para fallas </a:t>
            </a:r>
            <a:r>
              <a:rPr sz="2800" dirty="0">
                <a:solidFill>
                  <a:schemeClr val="tx1"/>
                </a:solidFill>
                <a:latin typeface="Arial"/>
                <a:cs typeface="Arial"/>
              </a:rPr>
              <a:t> </a:t>
            </a:r>
            <a:r>
              <a:rPr sz="2800" spc="-5" dirty="0">
                <a:solidFill>
                  <a:schemeClr val="tx1"/>
                </a:solidFill>
                <a:latin typeface="Arial"/>
                <a:cs typeface="Arial"/>
              </a:rPr>
              <a:t>internas </a:t>
            </a:r>
            <a:r>
              <a:rPr sz="2800" dirty="0">
                <a:solidFill>
                  <a:schemeClr val="tx1"/>
                </a:solidFill>
                <a:latin typeface="Arial"/>
                <a:cs typeface="Arial"/>
              </a:rPr>
              <a:t>(I</a:t>
            </a:r>
            <a:r>
              <a:rPr sz="2800" baseline="-25252" dirty="0">
                <a:solidFill>
                  <a:schemeClr val="tx1"/>
                </a:solidFill>
                <a:latin typeface="Arial"/>
                <a:cs typeface="Arial"/>
              </a:rPr>
              <a:t>d</a:t>
            </a:r>
            <a:r>
              <a:rPr sz="2800" dirty="0">
                <a:solidFill>
                  <a:schemeClr val="tx1"/>
                </a:solidFill>
                <a:latin typeface="Arial"/>
                <a:cs typeface="Arial"/>
              </a:rPr>
              <a:t>=I</a:t>
            </a:r>
            <a:r>
              <a:rPr sz="2800" baseline="-25252" dirty="0">
                <a:solidFill>
                  <a:schemeClr val="tx1"/>
                </a:solidFill>
                <a:latin typeface="Arial"/>
                <a:cs typeface="Arial"/>
              </a:rPr>
              <a:t>f</a:t>
            </a:r>
            <a:r>
              <a:rPr sz="2800" dirty="0" smtClean="0">
                <a:solidFill>
                  <a:schemeClr val="tx1"/>
                </a:solidFill>
                <a:latin typeface="Arial"/>
                <a:cs typeface="Arial"/>
              </a:rPr>
              <a:t>).</a:t>
            </a:r>
            <a:endParaRPr lang="es-AR" sz="2800" dirty="0" smtClean="0">
              <a:solidFill>
                <a:schemeClr val="tx1"/>
              </a:solidFill>
              <a:latin typeface="Arial"/>
              <a:cs typeface="Arial"/>
            </a:endParaRPr>
          </a:p>
          <a:p>
            <a:pPr marL="367665" marR="17780" indent="-342900" algn="just">
              <a:lnSpc>
                <a:spcPct val="90500"/>
              </a:lnSpc>
              <a:spcBef>
                <a:spcPts val="284"/>
              </a:spcBef>
              <a:buClr>
                <a:srgbClr val="FC0128"/>
              </a:buClr>
              <a:buSzPct val="75000"/>
              <a:buFont typeface="Wingdings"/>
              <a:buChar char=""/>
              <a:tabLst>
                <a:tab pos="368300" algn="l"/>
              </a:tabLst>
            </a:pPr>
            <a:endParaRPr sz="2800" dirty="0">
              <a:solidFill>
                <a:schemeClr val="tx1"/>
              </a:solidFill>
              <a:latin typeface="Arial"/>
              <a:cs typeface="Arial"/>
            </a:endParaRPr>
          </a:p>
          <a:p>
            <a:pPr marL="368300" marR="17780" indent="-342900" algn="just">
              <a:lnSpc>
                <a:spcPct val="90500"/>
              </a:lnSpc>
              <a:spcBef>
                <a:spcPts val="385"/>
              </a:spcBef>
              <a:buClr>
                <a:srgbClr val="FC0128"/>
              </a:buClr>
              <a:buSzPct val="75000"/>
              <a:buFont typeface="Wingdings"/>
              <a:buChar char=""/>
              <a:tabLst>
                <a:tab pos="368300" algn="l"/>
              </a:tabLst>
            </a:pPr>
            <a:r>
              <a:rPr sz="2800" spc="-5" dirty="0">
                <a:solidFill>
                  <a:schemeClr val="tx1"/>
                </a:solidFill>
                <a:latin typeface="Arial"/>
                <a:cs typeface="Arial"/>
              </a:rPr>
              <a:t>Si</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reflejaran</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secundario </a:t>
            </a:r>
            <a:r>
              <a:rPr sz="2800" spc="-430" dirty="0">
                <a:solidFill>
                  <a:schemeClr val="tx1"/>
                </a:solidFill>
                <a:latin typeface="Arial"/>
                <a:cs typeface="Arial"/>
              </a:rPr>
              <a:t> </a:t>
            </a:r>
            <a:r>
              <a:rPr sz="2800" spc="-5" dirty="0">
                <a:solidFill>
                  <a:schemeClr val="tx1"/>
                </a:solidFill>
                <a:latin typeface="Arial"/>
                <a:cs typeface="Arial"/>
              </a:rPr>
              <a:t>exactamente</a:t>
            </a:r>
            <a:r>
              <a:rPr sz="2800" dirty="0">
                <a:solidFill>
                  <a:schemeClr val="tx1"/>
                </a:solidFill>
                <a:latin typeface="Arial"/>
                <a:cs typeface="Arial"/>
              </a:rPr>
              <a:t> </a:t>
            </a:r>
            <a:r>
              <a:rPr sz="2800" spc="-5" dirty="0">
                <a:solidFill>
                  <a:schemeClr val="tx1"/>
                </a:solidFill>
                <a:latin typeface="Arial"/>
                <a:cs typeface="Arial"/>
              </a:rPr>
              <a:t>lo</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ocurre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primario</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mismos </a:t>
            </a:r>
            <a:r>
              <a:rPr sz="2800" dirty="0">
                <a:solidFill>
                  <a:schemeClr val="tx1"/>
                </a:solidFill>
                <a:latin typeface="Arial"/>
                <a:cs typeface="Arial"/>
              </a:rPr>
              <a:t> </a:t>
            </a:r>
            <a:r>
              <a:rPr sz="2800" spc="-5" dirty="0">
                <a:solidFill>
                  <a:schemeClr val="tx1"/>
                </a:solidFill>
                <a:latin typeface="Arial"/>
                <a:cs typeface="Arial"/>
              </a:rPr>
              <a:t>(comportamiento ideal), el sistema de protección de la </a:t>
            </a:r>
            <a:r>
              <a:rPr sz="2800" dirty="0">
                <a:solidFill>
                  <a:schemeClr val="tx1"/>
                </a:solidFill>
                <a:latin typeface="Arial"/>
                <a:cs typeface="Arial"/>
              </a:rPr>
              <a:t>Fig. </a:t>
            </a:r>
            <a:r>
              <a:rPr sz="2800" spc="-5" dirty="0" smtClean="0">
                <a:solidFill>
                  <a:schemeClr val="tx1"/>
                </a:solidFill>
                <a:latin typeface="Arial"/>
                <a:cs typeface="Arial"/>
              </a:rPr>
              <a:t> </a:t>
            </a:r>
            <a:r>
              <a:rPr sz="2800" spc="-5" dirty="0">
                <a:solidFill>
                  <a:schemeClr val="tx1"/>
                </a:solidFill>
                <a:latin typeface="Arial"/>
                <a:cs typeface="Arial"/>
              </a:rPr>
              <a:t>sería </a:t>
            </a:r>
            <a:r>
              <a:rPr sz="2800" dirty="0">
                <a:solidFill>
                  <a:schemeClr val="tx1"/>
                </a:solidFill>
                <a:latin typeface="Arial"/>
                <a:cs typeface="Arial"/>
              </a:rPr>
              <a:t>fácil </a:t>
            </a:r>
            <a:r>
              <a:rPr sz="2800" spc="5" dirty="0">
                <a:solidFill>
                  <a:schemeClr val="tx1"/>
                </a:solidFill>
                <a:latin typeface="Arial"/>
                <a:cs typeface="Arial"/>
              </a:rPr>
              <a:t> </a:t>
            </a:r>
            <a:r>
              <a:rPr sz="2800" spc="-5" dirty="0">
                <a:solidFill>
                  <a:schemeClr val="tx1"/>
                </a:solidFill>
                <a:latin typeface="Arial"/>
                <a:cs typeface="Arial"/>
              </a:rPr>
              <a:t>de</a:t>
            </a:r>
            <a:r>
              <a:rPr sz="2800" spc="295" dirty="0">
                <a:solidFill>
                  <a:schemeClr val="tx1"/>
                </a:solidFill>
                <a:latin typeface="Arial"/>
                <a:cs typeface="Arial"/>
              </a:rPr>
              <a:t> </a:t>
            </a:r>
            <a:r>
              <a:rPr sz="2800" spc="-5" dirty="0">
                <a:solidFill>
                  <a:schemeClr val="tx1"/>
                </a:solidFill>
                <a:latin typeface="Arial"/>
                <a:cs typeface="Arial"/>
              </a:rPr>
              <a:t>implementar</a:t>
            </a:r>
            <a:r>
              <a:rPr sz="2800" spc="320" dirty="0">
                <a:solidFill>
                  <a:schemeClr val="tx1"/>
                </a:solidFill>
                <a:latin typeface="Arial"/>
                <a:cs typeface="Arial"/>
              </a:rPr>
              <a:t> </a:t>
            </a:r>
            <a:r>
              <a:rPr sz="2800" spc="-5" dirty="0">
                <a:solidFill>
                  <a:schemeClr val="tx1"/>
                </a:solidFill>
                <a:latin typeface="Arial"/>
                <a:cs typeface="Arial"/>
              </a:rPr>
              <a:t>usando</a:t>
            </a:r>
            <a:r>
              <a:rPr sz="2800" spc="310" dirty="0">
                <a:solidFill>
                  <a:schemeClr val="tx1"/>
                </a:solidFill>
                <a:latin typeface="Arial"/>
                <a:cs typeface="Arial"/>
              </a:rPr>
              <a:t> </a:t>
            </a:r>
            <a:r>
              <a:rPr sz="2800" spc="-5" dirty="0">
                <a:solidFill>
                  <a:schemeClr val="tx1"/>
                </a:solidFill>
                <a:latin typeface="Arial"/>
                <a:cs typeface="Arial"/>
              </a:rPr>
              <a:t>relés</a:t>
            </a:r>
            <a:r>
              <a:rPr sz="2800" spc="310" dirty="0">
                <a:solidFill>
                  <a:schemeClr val="tx1"/>
                </a:solidFill>
                <a:latin typeface="Arial"/>
                <a:cs typeface="Arial"/>
              </a:rPr>
              <a:t> </a:t>
            </a:r>
            <a:r>
              <a:rPr sz="2800" spc="-5" dirty="0">
                <a:solidFill>
                  <a:schemeClr val="tx1"/>
                </a:solidFill>
                <a:latin typeface="Arial"/>
                <a:cs typeface="Arial"/>
              </a:rPr>
              <a:t>de</a:t>
            </a:r>
            <a:r>
              <a:rPr sz="2800" spc="310" dirty="0">
                <a:solidFill>
                  <a:schemeClr val="tx1"/>
                </a:solidFill>
                <a:latin typeface="Arial"/>
                <a:cs typeface="Arial"/>
              </a:rPr>
              <a:t> </a:t>
            </a:r>
            <a:r>
              <a:rPr sz="2800" spc="-5" dirty="0">
                <a:solidFill>
                  <a:schemeClr val="tx1"/>
                </a:solidFill>
                <a:latin typeface="Arial"/>
                <a:cs typeface="Arial"/>
              </a:rPr>
              <a:t>sobrecorriente.</a:t>
            </a:r>
            <a:r>
              <a:rPr sz="2800" spc="315" dirty="0">
                <a:solidFill>
                  <a:schemeClr val="tx1"/>
                </a:solidFill>
                <a:latin typeface="Arial"/>
                <a:cs typeface="Arial"/>
              </a:rPr>
              <a:t> </a:t>
            </a:r>
            <a:r>
              <a:rPr sz="2800" spc="-5" dirty="0">
                <a:solidFill>
                  <a:schemeClr val="tx1"/>
                </a:solidFill>
                <a:latin typeface="Arial"/>
                <a:cs typeface="Arial"/>
              </a:rPr>
              <a:t>Desafortunadamente, </a:t>
            </a:r>
            <a:r>
              <a:rPr sz="2800" spc="-434"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práctica</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transformadores</a:t>
            </a:r>
            <a:r>
              <a:rPr sz="2800" spc="430" dirty="0">
                <a:solidFill>
                  <a:schemeClr val="tx1"/>
                </a:solidFill>
                <a:latin typeface="Arial"/>
                <a:cs typeface="Arial"/>
              </a:rPr>
              <a:t> </a:t>
            </a:r>
            <a:r>
              <a:rPr sz="2800" spc="-5" dirty="0">
                <a:solidFill>
                  <a:schemeClr val="tx1"/>
                </a:solidFill>
                <a:latin typeface="Arial"/>
                <a:cs typeface="Arial"/>
              </a:rPr>
              <a:t>de corriente se pueden saturar</a:t>
            </a:r>
            <a:r>
              <a:rPr sz="2800" spc="434"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 </a:t>
            </a:r>
            <a:r>
              <a:rPr sz="2800" spc="-5" dirty="0">
                <a:solidFill>
                  <a:schemeClr val="tx1"/>
                </a:solidFill>
                <a:latin typeface="Arial"/>
                <a:cs typeface="Arial"/>
              </a:rPr>
              <a:t>hacer</a:t>
            </a:r>
            <a:r>
              <a:rPr sz="2800" spc="-10" dirty="0">
                <a:solidFill>
                  <a:schemeClr val="tx1"/>
                </a:solidFill>
                <a:latin typeface="Arial"/>
                <a:cs typeface="Arial"/>
              </a:rPr>
              <a:t> </a:t>
            </a:r>
            <a:r>
              <a:rPr sz="2800" spc="-5" dirty="0">
                <a:solidFill>
                  <a:schemeClr val="tx1"/>
                </a:solidFill>
                <a:latin typeface="Arial"/>
                <a:cs typeface="Arial"/>
              </a:rPr>
              <a:t>que la protección diferencial opere</a:t>
            </a:r>
            <a:endParaRPr sz="2800" dirty="0">
              <a:solidFill>
                <a:schemeClr val="tx1"/>
              </a:solidFill>
              <a:latin typeface="Arial"/>
              <a:cs typeface="Arial"/>
            </a:endParaRPr>
          </a:p>
        </p:txBody>
      </p:sp>
      <p:sp>
        <p:nvSpPr>
          <p:cNvPr id="242" name="object 242"/>
          <p:cNvSpPr txBox="1">
            <a:spLocks noGrp="1"/>
          </p:cNvSpPr>
          <p:nvPr>
            <p:ph type="title"/>
          </p:nvPr>
        </p:nvSpPr>
        <p:spPr>
          <a:xfrm>
            <a:off x="4259868" y="480092"/>
            <a:ext cx="11441082" cy="504625"/>
          </a:xfrm>
          <a:prstGeom prst="rect">
            <a:avLst/>
          </a:prstGeom>
        </p:spPr>
        <p:txBody>
          <a:bodyPr vert="horz" wrap="square" lIns="0" tIns="12065" rIns="0" bIns="0" rtlCol="0">
            <a:spAutoFit/>
          </a:bodyPr>
          <a:lstStyle/>
          <a:p>
            <a:pPr marL="12700">
              <a:spcBef>
                <a:spcPts val="95"/>
              </a:spcBef>
            </a:pPr>
            <a:r>
              <a:rPr sz="3200" b="1" spc="-5" dirty="0">
                <a:solidFill>
                  <a:schemeClr val="tx1"/>
                </a:solidFill>
                <a:effectLst>
                  <a:outerShdw blurRad="38100" dist="38100" dir="2700000" algn="tl">
                    <a:srgbClr val="000000">
                      <a:alpha val="43137"/>
                    </a:srgbClr>
                  </a:outerShdw>
                </a:effectLst>
              </a:rPr>
              <a:t>SISTEMA</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PROTECCION</a:t>
            </a:r>
            <a:r>
              <a:rPr sz="3200" b="1" spc="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DIFERENCIAL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BASICO</a:t>
            </a:r>
          </a:p>
        </p:txBody>
      </p:sp>
      <p:sp>
        <p:nvSpPr>
          <p:cNvPr id="244" name="Rectángulo 243"/>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rotWithShape="1">
          <a:blip r:embed="rId3"/>
          <a:srcRect b="3471"/>
          <a:stretch/>
        </p:blipFill>
        <p:spPr>
          <a:xfrm>
            <a:off x="3683000" y="5316413"/>
            <a:ext cx="10972800" cy="4428720"/>
          </a:xfrm>
          <a:prstGeom prst="rect">
            <a:avLst/>
          </a:prstGeom>
        </p:spPr>
      </p:pic>
    </p:spTree>
  </p:cSld>
  <p:clrMapOvr>
    <a:masterClrMapping/>
  </p:clrMapOvr>
  <p:transition>
    <p:blind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482600" y="316275"/>
            <a:ext cx="16992600" cy="1659429"/>
          </a:xfrm>
          <a:prstGeom prst="rect">
            <a:avLst/>
          </a:prstGeom>
        </p:spPr>
        <p:txBody>
          <a:bodyPr vert="horz" wrap="square" lIns="0" tIns="12700" rIns="0" bIns="0" rtlCol="0">
            <a:spAutoFit/>
          </a:bodyPr>
          <a:lstStyle/>
          <a:p>
            <a:pPr marL="480695" algn="ctr">
              <a:spcBef>
                <a:spcPts val="100"/>
              </a:spcBef>
            </a:pPr>
            <a:r>
              <a:rPr sz="3200" b="1" spc="-5" dirty="0">
                <a:solidFill>
                  <a:schemeClr val="tx1"/>
                </a:solidFill>
                <a:effectLst>
                  <a:outerShdw blurRad="38100" dist="38100" dir="2700000" algn="tl">
                    <a:srgbClr val="000000">
                      <a:alpha val="43137"/>
                    </a:srgbClr>
                  </a:outerShdw>
                </a:effectLst>
                <a:latin typeface="Arial"/>
                <a:cs typeface="Arial"/>
              </a:rPr>
              <a:t>SATURACION</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LOS</a:t>
            </a:r>
            <a:r>
              <a:rPr sz="3200" b="1" spc="-20" dirty="0">
                <a:solidFill>
                  <a:schemeClr val="tx1"/>
                </a:solidFill>
                <a:effectLst>
                  <a:outerShdw blurRad="38100" dist="38100" dir="2700000" algn="tl">
                    <a:srgbClr val="000000">
                      <a:alpha val="43137"/>
                    </a:srgbClr>
                  </a:outerShdw>
                </a:effectLst>
                <a:latin typeface="Arial"/>
                <a:cs typeface="Arial"/>
              </a:rPr>
              <a:t> </a:t>
            </a:r>
            <a:r>
              <a:rPr sz="3200" b="1" dirty="0">
                <a:solidFill>
                  <a:schemeClr val="tx1"/>
                </a:solidFill>
                <a:effectLst>
                  <a:outerShdw blurRad="38100" dist="38100" dir="2700000" algn="tl">
                    <a:srgbClr val="000000">
                      <a:alpha val="43137"/>
                    </a:srgbClr>
                  </a:outerShdw>
                </a:effectLst>
                <a:latin typeface="Arial"/>
                <a:cs typeface="Arial"/>
              </a:rPr>
              <a:t>TRANSFORMADORES</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a:solidFill>
                  <a:schemeClr val="tx1"/>
                </a:solidFill>
                <a:effectLst>
                  <a:outerShdw blurRad="38100" dist="38100" dir="2700000" algn="tl">
                    <a:srgbClr val="000000">
                      <a:alpha val="43137"/>
                    </a:srgbClr>
                  </a:outerShdw>
                </a:effectLst>
                <a:latin typeface="Arial"/>
                <a:cs typeface="Arial"/>
              </a:rPr>
              <a:t>DE</a:t>
            </a:r>
            <a:r>
              <a:rPr sz="3200" b="1" spc="-20" dirty="0">
                <a:solidFill>
                  <a:schemeClr val="tx1"/>
                </a:solidFill>
                <a:effectLst>
                  <a:outerShdw blurRad="38100" dist="38100" dir="2700000" algn="tl">
                    <a:srgbClr val="000000">
                      <a:alpha val="43137"/>
                    </a:srgbClr>
                  </a:outerShdw>
                </a:effectLst>
                <a:latin typeface="Arial"/>
                <a:cs typeface="Arial"/>
              </a:rPr>
              <a:t> </a:t>
            </a:r>
            <a:r>
              <a:rPr sz="3200" b="1" spc="-5" dirty="0" smtClean="0">
                <a:solidFill>
                  <a:schemeClr val="tx1"/>
                </a:solidFill>
                <a:effectLst>
                  <a:outerShdw blurRad="38100" dist="38100" dir="2700000" algn="tl">
                    <a:srgbClr val="000000">
                      <a:alpha val="43137"/>
                    </a:srgbClr>
                  </a:outerShdw>
                </a:effectLst>
                <a:latin typeface="Arial"/>
                <a:cs typeface="Arial"/>
              </a:rPr>
              <a:t>CORRIENTE</a:t>
            </a:r>
            <a:endParaRPr lang="es-AR" sz="3200" b="1" spc="-5" dirty="0" smtClean="0">
              <a:solidFill>
                <a:schemeClr val="tx1"/>
              </a:solidFill>
              <a:effectLst>
                <a:outerShdw blurRad="38100" dist="38100" dir="2700000" algn="tl">
                  <a:srgbClr val="000000">
                    <a:alpha val="43137"/>
                  </a:srgbClr>
                </a:outerShdw>
              </a:effectLst>
              <a:latin typeface="Arial"/>
              <a:cs typeface="Arial"/>
            </a:endParaRPr>
          </a:p>
          <a:p>
            <a:pPr marL="480695" algn="ctr">
              <a:spcBef>
                <a:spcPts val="100"/>
              </a:spcBef>
            </a:pPr>
            <a:endParaRPr sz="3200" b="1" dirty="0">
              <a:solidFill>
                <a:schemeClr val="tx1"/>
              </a:solidFill>
              <a:effectLst>
                <a:outerShdw blurRad="38100" dist="38100" dir="2700000" algn="tl">
                  <a:srgbClr val="000000">
                    <a:alpha val="43137"/>
                  </a:srgbClr>
                </a:outerShdw>
              </a:effectLst>
              <a:latin typeface="Arial"/>
              <a:cs typeface="Arial"/>
            </a:endParaRPr>
          </a:p>
          <a:p>
            <a:pPr marL="355600" marR="6350" indent="-342900" algn="just">
              <a:spcBef>
                <a:spcPts val="1700"/>
              </a:spcBef>
              <a:buClr>
                <a:srgbClr val="FC0128"/>
              </a:buClr>
              <a:buSzPct val="75000"/>
              <a:buFont typeface="Wingdings"/>
              <a:buChar char=""/>
              <a:tabLst>
                <a:tab pos="354965" algn="l"/>
                <a:tab pos="355600" algn="l"/>
              </a:tabLst>
            </a:pPr>
            <a:r>
              <a:rPr sz="2800" spc="-5" dirty="0">
                <a:solidFill>
                  <a:schemeClr val="tx1"/>
                </a:solidFill>
                <a:latin typeface="Arial"/>
                <a:cs typeface="Arial"/>
              </a:rPr>
              <a:t>La</a:t>
            </a:r>
            <a:r>
              <a:rPr sz="2800" spc="100" dirty="0">
                <a:solidFill>
                  <a:schemeClr val="tx1"/>
                </a:solidFill>
                <a:latin typeface="Arial"/>
                <a:cs typeface="Arial"/>
              </a:rPr>
              <a:t> </a:t>
            </a:r>
            <a:r>
              <a:rPr sz="2800" spc="-10" dirty="0">
                <a:solidFill>
                  <a:schemeClr val="tx1"/>
                </a:solidFill>
                <a:latin typeface="Arial"/>
                <a:cs typeface="Arial"/>
              </a:rPr>
              <a:t>saturación</a:t>
            </a:r>
            <a:r>
              <a:rPr sz="2800" spc="100" dirty="0">
                <a:solidFill>
                  <a:schemeClr val="tx1"/>
                </a:solidFill>
                <a:latin typeface="Arial"/>
                <a:cs typeface="Arial"/>
              </a:rPr>
              <a:t> </a:t>
            </a:r>
            <a:r>
              <a:rPr sz="2800" spc="-5" dirty="0">
                <a:solidFill>
                  <a:schemeClr val="tx1"/>
                </a:solidFill>
                <a:latin typeface="Arial"/>
                <a:cs typeface="Arial"/>
              </a:rPr>
              <a:t>de</a:t>
            </a:r>
            <a:r>
              <a:rPr sz="2800" spc="100" dirty="0">
                <a:solidFill>
                  <a:schemeClr val="tx1"/>
                </a:solidFill>
                <a:latin typeface="Arial"/>
                <a:cs typeface="Arial"/>
              </a:rPr>
              <a:t> </a:t>
            </a:r>
            <a:r>
              <a:rPr sz="2800" spc="-5" dirty="0">
                <a:solidFill>
                  <a:schemeClr val="tx1"/>
                </a:solidFill>
                <a:latin typeface="Arial"/>
                <a:cs typeface="Arial"/>
              </a:rPr>
              <a:t>un</a:t>
            </a:r>
            <a:r>
              <a:rPr sz="2800" spc="105" dirty="0">
                <a:solidFill>
                  <a:schemeClr val="tx1"/>
                </a:solidFill>
                <a:latin typeface="Arial"/>
                <a:cs typeface="Arial"/>
              </a:rPr>
              <a:t> </a:t>
            </a:r>
            <a:r>
              <a:rPr sz="2800" spc="-10" dirty="0">
                <a:solidFill>
                  <a:schemeClr val="tx1"/>
                </a:solidFill>
                <a:latin typeface="Arial"/>
                <a:cs typeface="Arial"/>
              </a:rPr>
              <a:t>transformador</a:t>
            </a:r>
            <a:r>
              <a:rPr sz="2800" spc="100" dirty="0">
                <a:solidFill>
                  <a:schemeClr val="tx1"/>
                </a:solidFill>
                <a:latin typeface="Arial"/>
                <a:cs typeface="Arial"/>
              </a:rPr>
              <a:t> </a:t>
            </a:r>
            <a:r>
              <a:rPr sz="2800" spc="-5" dirty="0">
                <a:solidFill>
                  <a:schemeClr val="tx1"/>
                </a:solidFill>
                <a:latin typeface="Arial"/>
                <a:cs typeface="Arial"/>
              </a:rPr>
              <a:t>de</a:t>
            </a:r>
            <a:r>
              <a:rPr sz="2800" spc="100" dirty="0">
                <a:solidFill>
                  <a:schemeClr val="tx1"/>
                </a:solidFill>
                <a:latin typeface="Arial"/>
                <a:cs typeface="Arial"/>
              </a:rPr>
              <a:t> </a:t>
            </a:r>
            <a:r>
              <a:rPr sz="2800" spc="-10" dirty="0">
                <a:solidFill>
                  <a:schemeClr val="tx1"/>
                </a:solidFill>
                <a:latin typeface="Arial"/>
                <a:cs typeface="Arial"/>
              </a:rPr>
              <a:t>corriente</a:t>
            </a:r>
            <a:r>
              <a:rPr sz="2800" spc="105" dirty="0">
                <a:solidFill>
                  <a:schemeClr val="tx1"/>
                </a:solidFill>
                <a:latin typeface="Arial"/>
                <a:cs typeface="Arial"/>
              </a:rPr>
              <a:t> </a:t>
            </a:r>
            <a:r>
              <a:rPr sz="2800" spc="-10" dirty="0">
                <a:solidFill>
                  <a:schemeClr val="tx1"/>
                </a:solidFill>
                <a:latin typeface="Arial"/>
                <a:cs typeface="Arial"/>
              </a:rPr>
              <a:t>depende</a:t>
            </a:r>
            <a:r>
              <a:rPr sz="2800" spc="114" dirty="0">
                <a:solidFill>
                  <a:schemeClr val="tx1"/>
                </a:solidFill>
                <a:latin typeface="Arial"/>
                <a:cs typeface="Arial"/>
              </a:rPr>
              <a:t> </a:t>
            </a:r>
            <a:r>
              <a:rPr sz="2800" spc="-10" dirty="0">
                <a:solidFill>
                  <a:schemeClr val="tx1"/>
                </a:solidFill>
                <a:latin typeface="Arial"/>
                <a:cs typeface="Arial"/>
              </a:rPr>
              <a:t>de </a:t>
            </a:r>
            <a:r>
              <a:rPr sz="2800" spc="-540" dirty="0">
                <a:solidFill>
                  <a:schemeClr val="tx1"/>
                </a:solidFill>
                <a:latin typeface="Arial"/>
                <a:cs typeface="Arial"/>
              </a:rPr>
              <a:t> </a:t>
            </a:r>
            <a:r>
              <a:rPr sz="2800" spc="-5" dirty="0">
                <a:solidFill>
                  <a:schemeClr val="tx1"/>
                </a:solidFill>
                <a:latin typeface="Arial"/>
                <a:cs typeface="Arial"/>
              </a:rPr>
              <a:t>los</a:t>
            </a:r>
            <a:r>
              <a:rPr sz="2800" spc="-10" dirty="0">
                <a:solidFill>
                  <a:schemeClr val="tx1"/>
                </a:solidFill>
                <a:latin typeface="Arial"/>
                <a:cs typeface="Arial"/>
              </a:rPr>
              <a:t> </a:t>
            </a:r>
            <a:r>
              <a:rPr sz="2800" spc="-5" dirty="0">
                <a:solidFill>
                  <a:schemeClr val="tx1"/>
                </a:solidFill>
                <a:latin typeface="Arial"/>
                <a:cs typeface="Arial"/>
              </a:rPr>
              <a:t>siguientes factores:</a:t>
            </a:r>
            <a:endParaRPr sz="2800" dirty="0">
              <a:solidFill>
                <a:schemeClr val="tx1"/>
              </a:solidFill>
              <a:latin typeface="Arial"/>
              <a:cs typeface="Arial"/>
            </a:endParaRPr>
          </a:p>
        </p:txBody>
      </p:sp>
      <p:sp>
        <p:nvSpPr>
          <p:cNvPr id="4" name="object 4"/>
          <p:cNvSpPr txBox="1"/>
          <p:nvPr/>
        </p:nvSpPr>
        <p:spPr>
          <a:xfrm>
            <a:off x="4929123" y="4878118"/>
            <a:ext cx="142240" cy="347345"/>
          </a:xfrm>
          <a:prstGeom prst="rect">
            <a:avLst/>
          </a:prstGeom>
        </p:spPr>
        <p:txBody>
          <a:bodyPr vert="horz" wrap="square" lIns="0" tIns="13970" rIns="0" bIns="0" rtlCol="0">
            <a:spAutoFit/>
          </a:bodyPr>
          <a:lstStyle/>
          <a:p>
            <a:pPr marL="12700">
              <a:spcBef>
                <a:spcPts val="110"/>
              </a:spcBef>
            </a:pPr>
            <a:r>
              <a:rPr sz="2100" i="1" spc="-50" dirty="0">
                <a:solidFill>
                  <a:srgbClr val="0101FF"/>
                </a:solidFill>
                <a:latin typeface="Symbol"/>
                <a:cs typeface="Symbol"/>
              </a:rPr>
              <a:t></a:t>
            </a:r>
            <a:endParaRPr sz="2100">
              <a:latin typeface="Symbol"/>
              <a:cs typeface="Symbol"/>
            </a:endParaRPr>
          </a:p>
        </p:txBody>
      </p:sp>
      <p:sp>
        <p:nvSpPr>
          <p:cNvPr id="5" name="object 5"/>
          <p:cNvSpPr txBox="1"/>
          <p:nvPr/>
        </p:nvSpPr>
        <p:spPr>
          <a:xfrm>
            <a:off x="2540000" y="2895600"/>
            <a:ext cx="13335000" cy="6415218"/>
          </a:xfrm>
          <a:prstGeom prst="rect">
            <a:avLst/>
          </a:prstGeom>
        </p:spPr>
        <p:txBody>
          <a:bodyPr vert="horz" wrap="square" lIns="0" tIns="56515" rIns="0" bIns="0" rtlCol="0">
            <a:spAutoFit/>
          </a:bodyPr>
          <a:lstStyle/>
          <a:p>
            <a:pPr marL="701040" indent="-688975" algn="just">
              <a:spcBef>
                <a:spcPts val="445"/>
              </a:spcBef>
              <a:buSzPct val="105000"/>
              <a:buFont typeface="Symbol"/>
              <a:buChar char=""/>
              <a:tabLst>
                <a:tab pos="701040" algn="l"/>
                <a:tab pos="701675" algn="l"/>
              </a:tabLst>
            </a:pPr>
            <a:r>
              <a:rPr sz="2800" b="1" spc="-5" dirty="0">
                <a:solidFill>
                  <a:schemeClr val="tx1"/>
                </a:solidFill>
                <a:latin typeface="Arial"/>
                <a:cs typeface="Arial"/>
              </a:rPr>
              <a:t>La</a:t>
            </a:r>
            <a:r>
              <a:rPr sz="2800" b="1" spc="-10" dirty="0">
                <a:solidFill>
                  <a:schemeClr val="tx1"/>
                </a:solidFill>
                <a:latin typeface="Arial"/>
                <a:cs typeface="Arial"/>
              </a:rPr>
              <a:t> </a:t>
            </a:r>
            <a:r>
              <a:rPr sz="2800" b="1" spc="-5" dirty="0">
                <a:solidFill>
                  <a:schemeClr val="tx1"/>
                </a:solidFill>
                <a:latin typeface="Arial"/>
                <a:cs typeface="Arial"/>
              </a:rPr>
              <a:t>relación</a:t>
            </a:r>
            <a:r>
              <a:rPr sz="2800" b="1" spc="-10"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los</a:t>
            </a:r>
            <a:r>
              <a:rPr sz="2800" b="1" spc="-10" dirty="0">
                <a:solidFill>
                  <a:schemeClr val="tx1"/>
                </a:solidFill>
                <a:latin typeface="Arial"/>
                <a:cs typeface="Arial"/>
              </a:rPr>
              <a:t> </a:t>
            </a:r>
            <a:r>
              <a:rPr sz="2800" b="1" spc="-5" dirty="0" smtClean="0">
                <a:solidFill>
                  <a:schemeClr val="tx1"/>
                </a:solidFill>
                <a:latin typeface="Arial"/>
                <a:cs typeface="Arial"/>
              </a:rPr>
              <a:t>TC</a:t>
            </a:r>
            <a:endParaRPr lang="es-AR" sz="2800" b="1" spc="-5" dirty="0" smtClean="0">
              <a:solidFill>
                <a:schemeClr val="tx1"/>
              </a:solidFill>
              <a:latin typeface="Arial"/>
              <a:cs typeface="Arial"/>
            </a:endParaRPr>
          </a:p>
          <a:p>
            <a:pPr marL="701040" indent="-688975" algn="just">
              <a:spcBef>
                <a:spcPts val="44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80"/>
              </a:spcBef>
              <a:buSzPct val="105000"/>
              <a:buFont typeface="Symbol"/>
              <a:buChar char=""/>
              <a:tabLst>
                <a:tab pos="701040" algn="l"/>
                <a:tab pos="701675" algn="l"/>
              </a:tabLst>
            </a:pPr>
            <a:r>
              <a:rPr sz="2800" b="1" spc="-5" dirty="0">
                <a:solidFill>
                  <a:schemeClr val="tx1"/>
                </a:solidFill>
                <a:latin typeface="Arial"/>
                <a:cs typeface="Arial"/>
              </a:rPr>
              <a:t>Area de la sección del</a:t>
            </a:r>
            <a:r>
              <a:rPr sz="2800" b="1" dirty="0">
                <a:solidFill>
                  <a:schemeClr val="tx1"/>
                </a:solidFill>
                <a:latin typeface="Arial"/>
                <a:cs typeface="Arial"/>
              </a:rPr>
              <a:t> </a:t>
            </a:r>
            <a:r>
              <a:rPr sz="2800" b="1" spc="-10" dirty="0" err="1" smtClean="0">
                <a:solidFill>
                  <a:schemeClr val="tx1"/>
                </a:solidFill>
                <a:latin typeface="Arial"/>
                <a:cs typeface="Arial"/>
              </a:rPr>
              <a:t>núcleo</a:t>
            </a:r>
            <a:endParaRPr lang="es-AR" sz="2800" b="1" spc="-10" dirty="0" smtClean="0">
              <a:solidFill>
                <a:schemeClr val="tx1"/>
              </a:solidFill>
              <a:latin typeface="Arial"/>
              <a:cs typeface="Arial"/>
            </a:endParaRPr>
          </a:p>
          <a:p>
            <a:pPr marL="701040" indent="-688975" algn="just">
              <a:spcBef>
                <a:spcPts val="480"/>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r>
              <a:rPr sz="2800" b="1" spc="-10" dirty="0">
                <a:solidFill>
                  <a:schemeClr val="tx1"/>
                </a:solidFill>
                <a:latin typeface="Arial"/>
                <a:cs typeface="Arial"/>
              </a:rPr>
              <a:t>Carga</a:t>
            </a:r>
            <a:r>
              <a:rPr sz="2800" b="1" spc="5" dirty="0">
                <a:solidFill>
                  <a:schemeClr val="tx1"/>
                </a:solidFill>
                <a:latin typeface="Arial"/>
                <a:cs typeface="Arial"/>
              </a:rPr>
              <a:t> </a:t>
            </a:r>
            <a:r>
              <a:rPr sz="2800" b="1" spc="-5" dirty="0">
                <a:solidFill>
                  <a:schemeClr val="tx1"/>
                </a:solidFill>
                <a:latin typeface="Arial"/>
                <a:cs typeface="Arial"/>
              </a:rPr>
              <a:t>conectada</a:t>
            </a:r>
            <a:r>
              <a:rPr sz="2800" b="1" spc="10" dirty="0">
                <a:solidFill>
                  <a:schemeClr val="tx1"/>
                </a:solidFill>
                <a:latin typeface="Arial"/>
                <a:cs typeface="Arial"/>
              </a:rPr>
              <a:t> </a:t>
            </a:r>
            <a:r>
              <a:rPr sz="2800" b="1" spc="-5" dirty="0">
                <a:solidFill>
                  <a:schemeClr val="tx1"/>
                </a:solidFill>
                <a:latin typeface="Arial"/>
                <a:cs typeface="Arial"/>
              </a:rPr>
              <a:t>al</a:t>
            </a:r>
            <a:r>
              <a:rPr sz="2800" b="1" spc="10" dirty="0">
                <a:solidFill>
                  <a:schemeClr val="tx1"/>
                </a:solidFill>
                <a:latin typeface="Arial"/>
                <a:cs typeface="Arial"/>
              </a:rPr>
              <a:t> </a:t>
            </a:r>
            <a:r>
              <a:rPr sz="2800" b="1" spc="-5" dirty="0">
                <a:solidFill>
                  <a:schemeClr val="tx1"/>
                </a:solidFill>
                <a:latin typeface="Arial"/>
                <a:cs typeface="Arial"/>
              </a:rPr>
              <a:t>secundario</a:t>
            </a:r>
            <a:r>
              <a:rPr sz="2800" b="1" spc="10" dirty="0">
                <a:solidFill>
                  <a:schemeClr val="tx1"/>
                </a:solidFill>
                <a:latin typeface="Arial"/>
                <a:cs typeface="Arial"/>
              </a:rPr>
              <a:t> </a:t>
            </a:r>
            <a:r>
              <a:rPr sz="2800" b="1" spc="-5" dirty="0">
                <a:solidFill>
                  <a:schemeClr val="tx1"/>
                </a:solidFill>
                <a:latin typeface="Arial"/>
                <a:cs typeface="Arial"/>
              </a:rPr>
              <a:t>del</a:t>
            </a:r>
            <a:r>
              <a:rPr sz="2800" b="1" spc="10" dirty="0">
                <a:solidFill>
                  <a:schemeClr val="tx1"/>
                </a:solidFill>
                <a:latin typeface="Arial"/>
                <a:cs typeface="Arial"/>
              </a:rPr>
              <a:t> </a:t>
            </a:r>
            <a:r>
              <a:rPr sz="2800" b="1" spc="-5" dirty="0" err="1" smtClean="0">
                <a:solidFill>
                  <a:schemeClr val="tx1"/>
                </a:solidFill>
                <a:latin typeface="Arial"/>
                <a:cs typeface="Arial"/>
              </a:rPr>
              <a:t>transformador</a:t>
            </a:r>
            <a:endParaRPr lang="es-AR" sz="2800" b="1" spc="-5" dirty="0" smtClean="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r>
              <a:rPr sz="2800" b="1" spc="-10" dirty="0">
                <a:solidFill>
                  <a:schemeClr val="tx1"/>
                </a:solidFill>
                <a:latin typeface="Arial"/>
                <a:cs typeface="Arial"/>
              </a:rPr>
              <a:t>Magnitud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la</a:t>
            </a:r>
            <a:r>
              <a:rPr sz="2800" b="1" spc="-10" dirty="0">
                <a:solidFill>
                  <a:schemeClr val="tx1"/>
                </a:solidFill>
                <a:latin typeface="Arial"/>
                <a:cs typeface="Arial"/>
              </a:rPr>
              <a:t> </a:t>
            </a:r>
            <a:r>
              <a:rPr sz="2800" b="1" spc="-10" dirty="0" err="1" smtClean="0">
                <a:solidFill>
                  <a:schemeClr val="tx1"/>
                </a:solidFill>
                <a:latin typeface="Arial"/>
                <a:cs typeface="Arial"/>
              </a:rPr>
              <a:t>carga</a:t>
            </a:r>
            <a:endParaRPr lang="es-AR" sz="2800" b="1" spc="-10" dirty="0" smtClean="0">
              <a:solidFill>
                <a:schemeClr val="tx1"/>
              </a:solidFill>
              <a:latin typeface="Arial"/>
              <a:cs typeface="Arial"/>
            </a:endParaRPr>
          </a:p>
          <a:p>
            <a:pPr marL="701040" indent="-688975" algn="just">
              <a:spcBef>
                <a:spcPts val="475"/>
              </a:spcBef>
              <a:buSzPct val="105000"/>
              <a:buFont typeface="Symbol"/>
              <a:buChar char=""/>
              <a:tabLst>
                <a:tab pos="701040" algn="l"/>
                <a:tab pos="701675" algn="l"/>
              </a:tabLst>
            </a:pPr>
            <a:endParaRPr sz="2800" b="1" dirty="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sz="2800" b="1" spc="-5" dirty="0">
                <a:solidFill>
                  <a:schemeClr val="tx1"/>
                </a:solidFill>
                <a:latin typeface="Arial"/>
                <a:cs typeface="Arial"/>
              </a:rPr>
              <a:t>Presencia</a:t>
            </a:r>
            <a:r>
              <a:rPr sz="2800" b="1" spc="5" dirty="0">
                <a:solidFill>
                  <a:schemeClr val="tx1"/>
                </a:solidFill>
                <a:latin typeface="Arial"/>
                <a:cs typeface="Arial"/>
              </a:rPr>
              <a:t> </a:t>
            </a:r>
            <a:r>
              <a:rPr sz="2800" b="1" spc="-5" dirty="0">
                <a:solidFill>
                  <a:schemeClr val="tx1"/>
                </a:solidFill>
                <a:latin typeface="Arial"/>
                <a:cs typeface="Arial"/>
              </a:rPr>
              <a:t>y</a:t>
            </a:r>
            <a:r>
              <a:rPr sz="2800" b="1" spc="5" dirty="0">
                <a:solidFill>
                  <a:schemeClr val="tx1"/>
                </a:solidFill>
                <a:latin typeface="Arial"/>
                <a:cs typeface="Arial"/>
              </a:rPr>
              <a:t> </a:t>
            </a:r>
            <a:r>
              <a:rPr sz="2800" b="1" spc="-5" dirty="0">
                <a:solidFill>
                  <a:schemeClr val="tx1"/>
                </a:solidFill>
                <a:latin typeface="Arial"/>
                <a:cs typeface="Arial"/>
              </a:rPr>
              <a:t>magnitud</a:t>
            </a:r>
            <a:r>
              <a:rPr sz="2800" b="1" spc="5" dirty="0">
                <a:solidFill>
                  <a:schemeClr val="tx1"/>
                </a:solidFill>
                <a:latin typeface="Arial"/>
                <a:cs typeface="Arial"/>
              </a:rPr>
              <a:t> </a:t>
            </a:r>
            <a:r>
              <a:rPr sz="2800" b="1" spc="-5" dirty="0">
                <a:solidFill>
                  <a:schemeClr val="tx1"/>
                </a:solidFill>
                <a:latin typeface="Arial"/>
                <a:cs typeface="Arial"/>
              </a:rPr>
              <a:t>de</a:t>
            </a:r>
            <a:r>
              <a:rPr sz="2800" b="1" dirty="0">
                <a:solidFill>
                  <a:schemeClr val="tx1"/>
                </a:solidFill>
                <a:latin typeface="Arial"/>
                <a:cs typeface="Arial"/>
              </a:rPr>
              <a:t> </a:t>
            </a:r>
            <a:r>
              <a:rPr sz="2800" b="1" spc="-5" dirty="0" err="1">
                <a:solidFill>
                  <a:schemeClr val="tx1"/>
                </a:solidFill>
                <a:latin typeface="Arial"/>
                <a:cs typeface="Arial"/>
              </a:rPr>
              <a:t>flujo</a:t>
            </a:r>
            <a:r>
              <a:rPr sz="2800" b="1" spc="5" dirty="0">
                <a:solidFill>
                  <a:schemeClr val="tx1"/>
                </a:solidFill>
                <a:latin typeface="Arial"/>
                <a:cs typeface="Arial"/>
              </a:rPr>
              <a:t> </a:t>
            </a:r>
            <a:r>
              <a:rPr sz="2800" b="1" spc="-5" dirty="0" err="1" smtClean="0">
                <a:solidFill>
                  <a:schemeClr val="tx1"/>
                </a:solidFill>
                <a:latin typeface="Arial"/>
                <a:cs typeface="Arial"/>
              </a:rPr>
              <a:t>remanente</a:t>
            </a:r>
            <a:endParaRPr lang="es-AR" sz="2800" b="1" spc="-5" dirty="0" smtClean="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endParaRPr lang="es-AR" sz="2800" b="1" spc="-5" dirty="0" smtClean="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lang="es-AR" sz="2800" b="1" spc="-5" dirty="0" smtClean="0">
                <a:solidFill>
                  <a:schemeClr val="tx1"/>
                </a:solidFill>
                <a:latin typeface="Arial"/>
                <a:cs typeface="Arial"/>
              </a:rPr>
              <a:t>M</a:t>
            </a:r>
            <a:r>
              <a:rPr sz="2800" b="1" spc="-5" dirty="0" err="1" smtClean="0">
                <a:solidFill>
                  <a:schemeClr val="tx1"/>
                </a:solidFill>
                <a:latin typeface="Arial"/>
                <a:cs typeface="Arial"/>
              </a:rPr>
              <a:t>agnitud</a:t>
            </a:r>
            <a:r>
              <a:rPr sz="2800" b="1" spc="415" dirty="0" smtClean="0">
                <a:solidFill>
                  <a:schemeClr val="tx1"/>
                </a:solidFill>
                <a:latin typeface="Arial"/>
                <a:cs typeface="Arial"/>
              </a:rPr>
              <a:t> </a:t>
            </a:r>
            <a:r>
              <a:rPr sz="2800" b="1" spc="-5" dirty="0">
                <a:solidFill>
                  <a:schemeClr val="tx1"/>
                </a:solidFill>
                <a:latin typeface="Arial"/>
                <a:cs typeface="Arial"/>
              </a:rPr>
              <a:t>y</a:t>
            </a:r>
            <a:r>
              <a:rPr sz="2800" b="1" spc="420" dirty="0">
                <a:solidFill>
                  <a:schemeClr val="tx1"/>
                </a:solidFill>
                <a:latin typeface="Arial"/>
                <a:cs typeface="Arial"/>
              </a:rPr>
              <a:t> </a:t>
            </a:r>
            <a:r>
              <a:rPr sz="2800" b="1" spc="-10" dirty="0">
                <a:solidFill>
                  <a:schemeClr val="tx1"/>
                </a:solidFill>
                <a:latin typeface="Arial"/>
                <a:cs typeface="Arial"/>
              </a:rPr>
              <a:t>dirección</a:t>
            </a:r>
            <a:r>
              <a:rPr sz="2800" b="1" spc="420" dirty="0">
                <a:solidFill>
                  <a:schemeClr val="tx1"/>
                </a:solidFill>
                <a:latin typeface="Arial"/>
                <a:cs typeface="Arial"/>
              </a:rPr>
              <a:t> </a:t>
            </a:r>
            <a:r>
              <a:rPr sz="2800" b="1" spc="-5" dirty="0">
                <a:solidFill>
                  <a:schemeClr val="tx1"/>
                </a:solidFill>
                <a:latin typeface="Arial"/>
                <a:cs typeface="Arial"/>
              </a:rPr>
              <a:t>de</a:t>
            </a:r>
            <a:r>
              <a:rPr sz="2800" b="1" spc="420" dirty="0">
                <a:solidFill>
                  <a:schemeClr val="tx1"/>
                </a:solidFill>
                <a:latin typeface="Arial"/>
                <a:cs typeface="Arial"/>
              </a:rPr>
              <a:t> </a:t>
            </a:r>
            <a:r>
              <a:rPr sz="2800" b="1" spc="-5" dirty="0">
                <a:solidFill>
                  <a:schemeClr val="tx1"/>
                </a:solidFill>
                <a:latin typeface="Arial"/>
                <a:cs typeface="Arial"/>
              </a:rPr>
              <a:t>la</a:t>
            </a:r>
            <a:r>
              <a:rPr sz="2800" b="1" spc="420" dirty="0">
                <a:solidFill>
                  <a:schemeClr val="tx1"/>
                </a:solidFill>
                <a:latin typeface="Arial"/>
                <a:cs typeface="Arial"/>
              </a:rPr>
              <a:t> </a:t>
            </a:r>
            <a:r>
              <a:rPr sz="2800" b="1" spc="-5" dirty="0">
                <a:solidFill>
                  <a:schemeClr val="tx1"/>
                </a:solidFill>
                <a:latin typeface="Arial"/>
                <a:cs typeface="Arial"/>
              </a:rPr>
              <a:t>componente</a:t>
            </a:r>
            <a:r>
              <a:rPr sz="2800" b="1" spc="420" dirty="0">
                <a:solidFill>
                  <a:schemeClr val="tx1"/>
                </a:solidFill>
                <a:latin typeface="Arial"/>
                <a:cs typeface="Arial"/>
              </a:rPr>
              <a:t> </a:t>
            </a:r>
            <a:r>
              <a:rPr sz="2800" b="1" spc="-5" dirty="0">
                <a:solidFill>
                  <a:schemeClr val="tx1"/>
                </a:solidFill>
                <a:latin typeface="Arial"/>
                <a:cs typeface="Arial"/>
              </a:rPr>
              <a:t>continua</a:t>
            </a:r>
            <a:r>
              <a:rPr sz="2800" b="1" spc="420" dirty="0">
                <a:solidFill>
                  <a:schemeClr val="tx1"/>
                </a:solidFill>
                <a:latin typeface="Arial"/>
                <a:cs typeface="Arial"/>
              </a:rPr>
              <a:t> </a:t>
            </a:r>
            <a:r>
              <a:rPr sz="2800" b="1" spc="-10" dirty="0">
                <a:solidFill>
                  <a:schemeClr val="tx1"/>
                </a:solidFill>
                <a:latin typeface="Arial"/>
                <a:cs typeface="Arial"/>
              </a:rPr>
              <a:t>en </a:t>
            </a:r>
            <a:r>
              <a:rPr sz="2800" b="1" spc="-540" dirty="0">
                <a:solidFill>
                  <a:schemeClr val="tx1"/>
                </a:solidFill>
                <a:latin typeface="Arial"/>
                <a:cs typeface="Arial"/>
              </a:rPr>
              <a:t> </a:t>
            </a:r>
            <a:r>
              <a:rPr sz="2800" b="1" spc="-5" dirty="0">
                <a:solidFill>
                  <a:schemeClr val="tx1"/>
                </a:solidFill>
                <a:latin typeface="Arial"/>
                <a:cs typeface="Arial"/>
              </a:rPr>
              <a:t>la </a:t>
            </a:r>
            <a:r>
              <a:rPr sz="2800" b="1" spc="-10" dirty="0" err="1" smtClean="0">
                <a:solidFill>
                  <a:schemeClr val="tx1"/>
                </a:solidFill>
                <a:latin typeface="Arial"/>
                <a:cs typeface="Arial"/>
              </a:rPr>
              <a:t>corriente</a:t>
            </a:r>
            <a:r>
              <a:rPr lang="es-AR" sz="2800" b="1" spc="-10" dirty="0" smtClean="0">
                <a:solidFill>
                  <a:schemeClr val="tx1"/>
                </a:solidFill>
                <a:latin typeface="Arial"/>
                <a:cs typeface="Arial"/>
              </a:rPr>
              <a:t> </a:t>
            </a:r>
          </a:p>
          <a:p>
            <a:pPr marL="701040" indent="-688975" algn="just">
              <a:spcBef>
                <a:spcPts val="470"/>
              </a:spcBef>
              <a:buSzPct val="105000"/>
              <a:buFont typeface="Symbol"/>
              <a:buChar char=""/>
              <a:tabLst>
                <a:tab pos="701040" algn="l"/>
                <a:tab pos="701675" algn="l"/>
              </a:tabLst>
            </a:pPr>
            <a:endParaRPr lang="es-AR" sz="2800" b="1" spc="-10" dirty="0">
              <a:solidFill>
                <a:schemeClr val="tx1"/>
              </a:solidFill>
              <a:latin typeface="Arial"/>
              <a:cs typeface="Arial"/>
            </a:endParaRPr>
          </a:p>
          <a:p>
            <a:pPr marL="701040" indent="-688975" algn="just">
              <a:spcBef>
                <a:spcPts val="470"/>
              </a:spcBef>
              <a:buSzPct val="105000"/>
              <a:buFont typeface="Symbol"/>
              <a:buChar char=""/>
              <a:tabLst>
                <a:tab pos="701040" algn="l"/>
                <a:tab pos="701675" algn="l"/>
              </a:tabLst>
            </a:pPr>
            <a:r>
              <a:rPr sz="2800" b="1" spc="-10" dirty="0" err="1" smtClean="0">
                <a:solidFill>
                  <a:schemeClr val="tx1"/>
                </a:solidFill>
                <a:latin typeface="Arial"/>
                <a:cs typeface="Arial"/>
              </a:rPr>
              <a:t>Densidad</a:t>
            </a:r>
            <a:r>
              <a:rPr sz="2800" b="1" spc="5" dirty="0" smtClean="0">
                <a:solidFill>
                  <a:schemeClr val="tx1"/>
                </a:solidFill>
                <a:latin typeface="Arial"/>
                <a:cs typeface="Arial"/>
              </a:rPr>
              <a:t> </a:t>
            </a:r>
            <a:r>
              <a:rPr sz="2800" b="1" spc="-5" dirty="0">
                <a:solidFill>
                  <a:schemeClr val="tx1"/>
                </a:solidFill>
                <a:latin typeface="Arial"/>
                <a:cs typeface="Arial"/>
              </a:rPr>
              <a:t>del</a:t>
            </a:r>
            <a:r>
              <a:rPr sz="2800" b="1" spc="5" dirty="0">
                <a:solidFill>
                  <a:schemeClr val="tx1"/>
                </a:solidFill>
                <a:latin typeface="Arial"/>
                <a:cs typeface="Arial"/>
              </a:rPr>
              <a:t> </a:t>
            </a:r>
            <a:r>
              <a:rPr sz="2800" b="1" spc="-5" dirty="0">
                <a:solidFill>
                  <a:schemeClr val="tx1"/>
                </a:solidFill>
                <a:latin typeface="Arial"/>
                <a:cs typeface="Arial"/>
              </a:rPr>
              <a:t>flujo</a:t>
            </a:r>
            <a:r>
              <a:rPr sz="2800" b="1" spc="5"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saturación</a:t>
            </a:r>
            <a:r>
              <a:rPr sz="2800" b="1" spc="5" dirty="0">
                <a:solidFill>
                  <a:schemeClr val="tx1"/>
                </a:solidFill>
                <a:latin typeface="Arial"/>
                <a:cs typeface="Arial"/>
              </a:rPr>
              <a:t> </a:t>
            </a:r>
            <a:r>
              <a:rPr sz="2800" b="1" spc="-5" dirty="0">
                <a:solidFill>
                  <a:schemeClr val="tx1"/>
                </a:solidFill>
                <a:latin typeface="Arial"/>
                <a:cs typeface="Arial"/>
              </a:rPr>
              <a:t>del</a:t>
            </a:r>
            <a:r>
              <a:rPr sz="2800" b="1" spc="5" dirty="0">
                <a:solidFill>
                  <a:schemeClr val="tx1"/>
                </a:solidFill>
                <a:latin typeface="Arial"/>
                <a:cs typeface="Arial"/>
              </a:rPr>
              <a:t> </a:t>
            </a:r>
            <a:r>
              <a:rPr sz="2800" b="1" spc="-10" dirty="0">
                <a:solidFill>
                  <a:schemeClr val="tx1"/>
                </a:solidFill>
                <a:latin typeface="Arial"/>
                <a:cs typeface="Arial"/>
              </a:rPr>
              <a:t>núcleo</a:t>
            </a:r>
            <a:r>
              <a:rPr sz="2800" b="1" spc="5" dirty="0">
                <a:solidFill>
                  <a:schemeClr val="tx1"/>
                </a:solidFill>
                <a:latin typeface="Arial"/>
                <a:cs typeface="Arial"/>
              </a:rPr>
              <a:t> </a:t>
            </a:r>
            <a:r>
              <a:rPr sz="2800" b="1" spc="-5" dirty="0">
                <a:solidFill>
                  <a:schemeClr val="tx1"/>
                </a:solidFill>
                <a:latin typeface="Arial"/>
                <a:cs typeface="Arial"/>
              </a:rPr>
              <a:t>de</a:t>
            </a:r>
            <a:r>
              <a:rPr sz="2800" b="1" spc="10" dirty="0">
                <a:solidFill>
                  <a:schemeClr val="tx1"/>
                </a:solidFill>
                <a:latin typeface="Arial"/>
                <a:cs typeface="Arial"/>
              </a:rPr>
              <a:t> </a:t>
            </a:r>
            <a:r>
              <a:rPr sz="2800" b="1" spc="-5" dirty="0">
                <a:solidFill>
                  <a:schemeClr val="tx1"/>
                </a:solidFill>
                <a:latin typeface="Arial"/>
                <a:cs typeface="Arial"/>
              </a:rPr>
              <a:t>acero</a:t>
            </a:r>
            <a:endParaRPr sz="2800" b="1" dirty="0">
              <a:solidFill>
                <a:schemeClr val="tx1"/>
              </a:solidFill>
              <a:latin typeface="Arial"/>
              <a:cs typeface="Arial"/>
            </a:endParaRPr>
          </a:p>
        </p:txBody>
      </p:sp>
      <p:sp>
        <p:nvSpPr>
          <p:cNvPr id="6" name="Rectángulo 5"/>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81500" y="1"/>
            <a:ext cx="115930" cy="114553"/>
          </a:xfrm>
          <a:prstGeom prst="rect">
            <a:avLst/>
          </a:prstGeom>
        </p:spPr>
      </p:pic>
      <p:sp>
        <p:nvSpPr>
          <p:cNvPr id="3" name="object 3"/>
          <p:cNvSpPr txBox="1"/>
          <p:nvPr/>
        </p:nvSpPr>
        <p:spPr>
          <a:xfrm>
            <a:off x="3378200" y="1197410"/>
            <a:ext cx="13563599"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latin typeface="Arial"/>
                <a:cs typeface="Arial"/>
              </a:rPr>
              <a:t>SATURACION</a:t>
            </a:r>
            <a:r>
              <a:rPr sz="3200" b="1" spc="-20" dirty="0">
                <a:solidFill>
                  <a:schemeClr val="tx1"/>
                </a:solidFill>
                <a:latin typeface="Arial"/>
                <a:cs typeface="Arial"/>
              </a:rPr>
              <a:t> </a:t>
            </a:r>
            <a:r>
              <a:rPr sz="3200" b="1" spc="-5" dirty="0">
                <a:solidFill>
                  <a:schemeClr val="tx1"/>
                </a:solidFill>
                <a:latin typeface="Arial"/>
                <a:cs typeface="Arial"/>
              </a:rPr>
              <a:t>DE</a:t>
            </a:r>
            <a:r>
              <a:rPr sz="3200" b="1" spc="-20" dirty="0">
                <a:solidFill>
                  <a:schemeClr val="tx1"/>
                </a:solidFill>
                <a:latin typeface="Arial"/>
                <a:cs typeface="Arial"/>
              </a:rPr>
              <a:t> </a:t>
            </a:r>
            <a:r>
              <a:rPr sz="3200" b="1" spc="-5" dirty="0">
                <a:solidFill>
                  <a:schemeClr val="tx1"/>
                </a:solidFill>
                <a:latin typeface="Arial"/>
                <a:cs typeface="Arial"/>
              </a:rPr>
              <a:t>LOS</a:t>
            </a:r>
            <a:r>
              <a:rPr sz="3200" b="1" spc="-20" dirty="0">
                <a:solidFill>
                  <a:schemeClr val="tx1"/>
                </a:solidFill>
                <a:latin typeface="Arial"/>
                <a:cs typeface="Arial"/>
              </a:rPr>
              <a:t> </a:t>
            </a:r>
            <a:r>
              <a:rPr sz="3200" b="1" dirty="0">
                <a:solidFill>
                  <a:schemeClr val="tx1"/>
                </a:solidFill>
                <a:latin typeface="Arial"/>
                <a:cs typeface="Arial"/>
              </a:rPr>
              <a:t>TRANSFORMADORES</a:t>
            </a:r>
            <a:r>
              <a:rPr sz="3200" b="1" spc="-20" dirty="0">
                <a:solidFill>
                  <a:schemeClr val="tx1"/>
                </a:solidFill>
                <a:latin typeface="Arial"/>
                <a:cs typeface="Arial"/>
              </a:rPr>
              <a:t> </a:t>
            </a:r>
            <a:r>
              <a:rPr sz="3200" b="1" spc="-5" dirty="0">
                <a:solidFill>
                  <a:schemeClr val="tx1"/>
                </a:solidFill>
                <a:latin typeface="Arial"/>
                <a:cs typeface="Arial"/>
              </a:rPr>
              <a:t>DE</a:t>
            </a:r>
            <a:r>
              <a:rPr sz="3200" b="1" spc="-20" dirty="0">
                <a:solidFill>
                  <a:schemeClr val="tx1"/>
                </a:solidFill>
                <a:latin typeface="Arial"/>
                <a:cs typeface="Arial"/>
              </a:rPr>
              <a:t> </a:t>
            </a:r>
            <a:r>
              <a:rPr sz="3200" b="1" spc="-5" dirty="0">
                <a:solidFill>
                  <a:schemeClr val="tx1"/>
                </a:solidFill>
                <a:latin typeface="Arial"/>
                <a:cs typeface="Arial"/>
              </a:rPr>
              <a:t>CORRIENTE</a:t>
            </a:r>
            <a:endParaRPr sz="3200" b="1" dirty="0">
              <a:solidFill>
                <a:schemeClr val="tx1"/>
              </a:solidFill>
              <a:latin typeface="Arial"/>
              <a:cs typeface="Arial"/>
            </a:endParaRPr>
          </a:p>
        </p:txBody>
      </p:sp>
      <p:pic>
        <p:nvPicPr>
          <p:cNvPr id="4" name="object 4"/>
          <p:cNvPicPr/>
          <p:nvPr/>
        </p:nvPicPr>
        <p:blipFill>
          <a:blip r:embed="rId3" cstate="print"/>
          <a:stretch>
            <a:fillRect/>
          </a:stretch>
        </p:blipFill>
        <p:spPr>
          <a:xfrm>
            <a:off x="3530600" y="2590800"/>
            <a:ext cx="11353800" cy="6096000"/>
          </a:xfrm>
          <a:prstGeom prst="rect">
            <a:avLst/>
          </a:prstGeom>
        </p:spPr>
      </p:pic>
      <p:sp>
        <p:nvSpPr>
          <p:cNvPr id="5" name="Rectángulo 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ransition>
    <p:blind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636" y="325186"/>
            <a:ext cx="17356328" cy="505267"/>
          </a:xfrm>
          <a:prstGeom prst="rect">
            <a:avLst/>
          </a:prstGeom>
        </p:spPr>
        <p:txBody>
          <a:bodyPr vert="horz" wrap="square" lIns="0" tIns="12700" rIns="0" bIns="0" rtlCol="0">
            <a:spAutoFit/>
          </a:bodyPr>
          <a:lstStyle/>
          <a:p>
            <a:pPr marL="3130550" marR="5080" indent="-3118485" algn="ctr">
              <a:spcBef>
                <a:spcPts val="100"/>
              </a:spcBef>
            </a:pPr>
            <a:r>
              <a:rPr sz="3200" b="1" spc="-5" dirty="0">
                <a:solidFill>
                  <a:schemeClr val="tx1"/>
                </a:solidFill>
                <a:effectLst>
                  <a:outerShdw blurRad="38100" dist="38100" dir="2700000" algn="tl">
                    <a:srgbClr val="000000">
                      <a:alpha val="43137"/>
                    </a:srgbClr>
                  </a:outerShdw>
                </a:effectLst>
              </a:rPr>
              <a:t>CIRCUITO </a:t>
            </a:r>
            <a:r>
              <a:rPr sz="3200" b="1" dirty="0">
                <a:solidFill>
                  <a:schemeClr val="tx1"/>
                </a:solidFill>
                <a:effectLst>
                  <a:outerShdw blurRad="38100" dist="38100" dir="2700000" algn="tl">
                    <a:srgbClr val="000000">
                      <a:alpha val="43137"/>
                    </a:srgbClr>
                  </a:outerShdw>
                </a:effectLst>
              </a:rPr>
              <a:t>EQUIVALENTE </a:t>
            </a:r>
            <a:r>
              <a:rPr sz="3200" b="1" spc="-5" dirty="0">
                <a:solidFill>
                  <a:schemeClr val="tx1"/>
                </a:solidFill>
                <a:effectLst>
                  <a:outerShdw blurRad="38100" dist="38100" dir="2700000" algn="tl">
                    <a:srgbClr val="000000">
                      <a:alpha val="43137"/>
                    </a:srgbClr>
                  </a:outerShdw>
                </a:effectLst>
              </a:rPr>
              <a:t>DE UN </a:t>
            </a:r>
            <a:r>
              <a:rPr sz="3200" b="1" dirty="0">
                <a:solidFill>
                  <a:schemeClr val="tx1"/>
                </a:solidFill>
                <a:effectLst>
                  <a:outerShdw blurRad="38100" dist="38100" dir="2700000" algn="tl">
                    <a:srgbClr val="000000">
                      <a:alpha val="43137"/>
                    </a:srgbClr>
                  </a:outerShdw>
                </a:effectLst>
              </a:rPr>
              <a:t>TRANSFORMADOR </a:t>
            </a:r>
            <a:r>
              <a:rPr sz="3200" b="1" spc="-5" dirty="0" smtClean="0">
                <a:solidFill>
                  <a:schemeClr val="tx1"/>
                </a:solidFill>
                <a:effectLst>
                  <a:outerShdw blurRad="38100" dist="38100" dir="2700000" algn="tl">
                    <a:srgbClr val="000000">
                      <a:alpha val="43137"/>
                    </a:srgbClr>
                  </a:outerShdw>
                </a:effectLst>
              </a:rPr>
              <a:t>DE </a:t>
            </a:r>
            <a:r>
              <a:rPr sz="3200" b="1" spc="-5" dirty="0">
                <a:solidFill>
                  <a:schemeClr val="tx1"/>
                </a:solidFill>
                <a:effectLst>
                  <a:outerShdw blurRad="38100" dist="38100" dir="2700000" algn="tl">
                    <a:srgbClr val="000000">
                      <a:alpha val="43137"/>
                    </a:srgbClr>
                  </a:outerShdw>
                </a:effectLst>
              </a:rPr>
              <a:t>CORRIENTE </a:t>
            </a:r>
            <a:r>
              <a:rPr sz="3200" b="1" spc="-49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SATURADO</a:t>
            </a:r>
          </a:p>
        </p:txBody>
      </p:sp>
      <p:sp>
        <p:nvSpPr>
          <p:cNvPr id="53" name="object 53"/>
          <p:cNvSpPr txBox="1"/>
          <p:nvPr/>
        </p:nvSpPr>
        <p:spPr>
          <a:xfrm>
            <a:off x="387605" y="1070698"/>
            <a:ext cx="16916400" cy="3890809"/>
          </a:xfrm>
          <a:prstGeom prst="rect">
            <a:avLst/>
          </a:prstGeom>
        </p:spPr>
        <p:txBody>
          <a:bodyPr vert="horz" wrap="square" lIns="0" tIns="12700" rIns="0" bIns="0" rtlCol="0">
            <a:spAutoFit/>
          </a:bodyPr>
          <a:lstStyle/>
          <a:p>
            <a:pPr marL="469265" marR="5080" indent="-457200" algn="just">
              <a:spcBef>
                <a:spcPts val="100"/>
              </a:spcBef>
              <a:buFont typeface="Wingdings" panose="05000000000000000000" pitchFamily="2" charset="2"/>
              <a:buChar char="§"/>
            </a:pPr>
            <a:r>
              <a:rPr sz="2800" spc="-5" dirty="0">
                <a:solidFill>
                  <a:schemeClr val="tx1"/>
                </a:solidFill>
                <a:latin typeface="Arial"/>
                <a:cs typeface="Arial"/>
              </a:rPr>
              <a:t>Es circuito es típicamente representativo de un transformador de </a:t>
            </a:r>
            <a:r>
              <a:rPr sz="2800" spc="-5" dirty="0" err="1">
                <a:solidFill>
                  <a:schemeClr val="tx1"/>
                </a:solidFill>
                <a:latin typeface="Arial"/>
                <a:cs typeface="Arial"/>
              </a:rPr>
              <a:t>corriente</a:t>
            </a:r>
            <a:r>
              <a:rPr sz="2800" spc="-5" dirty="0">
                <a:solidFill>
                  <a:schemeClr val="tx1"/>
                </a:solidFill>
                <a:latin typeface="Arial"/>
                <a:cs typeface="Arial"/>
              </a:rPr>
              <a:t> </a:t>
            </a:r>
            <a:r>
              <a:rPr sz="2800" spc="-5" dirty="0" err="1" smtClean="0">
                <a:solidFill>
                  <a:schemeClr val="tx1"/>
                </a:solidFill>
                <a:latin typeface="Arial"/>
                <a:cs typeface="Arial"/>
              </a:rPr>
              <a:t>que</a:t>
            </a:r>
            <a:r>
              <a:rPr sz="2800" dirty="0" smtClean="0">
                <a:solidFill>
                  <a:schemeClr val="tx1"/>
                </a:solidFill>
                <a:latin typeface="Arial"/>
                <a:cs typeface="Arial"/>
              </a:rPr>
              <a:t> </a:t>
            </a:r>
            <a:r>
              <a:rPr sz="2800" spc="-5" dirty="0">
                <a:solidFill>
                  <a:schemeClr val="tx1"/>
                </a:solidFill>
                <a:latin typeface="Arial"/>
                <a:cs typeface="Arial"/>
              </a:rPr>
              <a:t>tiene</a:t>
            </a:r>
            <a:r>
              <a:rPr sz="2800" dirty="0">
                <a:solidFill>
                  <a:schemeClr val="tx1"/>
                </a:solidFill>
                <a:latin typeface="Arial"/>
                <a:cs typeface="Arial"/>
              </a:rPr>
              <a:t> </a:t>
            </a:r>
            <a:r>
              <a:rPr sz="2800" spc="-5" dirty="0">
                <a:solidFill>
                  <a:schemeClr val="tx1"/>
                </a:solidFill>
                <a:latin typeface="Arial"/>
                <a:cs typeface="Arial"/>
              </a:rPr>
              <a:t>los</a:t>
            </a:r>
            <a:r>
              <a:rPr sz="2800" dirty="0">
                <a:solidFill>
                  <a:schemeClr val="tx1"/>
                </a:solidFill>
                <a:latin typeface="Arial"/>
                <a:cs typeface="Arial"/>
              </a:rPr>
              <a:t> </a:t>
            </a:r>
            <a:r>
              <a:rPr sz="2800" spc="-5" dirty="0">
                <a:solidFill>
                  <a:schemeClr val="tx1"/>
                </a:solidFill>
                <a:latin typeface="Arial"/>
                <a:cs typeface="Arial"/>
              </a:rPr>
              <a:t>devanados</a:t>
            </a:r>
            <a:r>
              <a:rPr sz="2800" dirty="0">
                <a:solidFill>
                  <a:schemeClr val="tx1"/>
                </a:solidFill>
                <a:latin typeface="Arial"/>
                <a:cs typeface="Arial"/>
              </a:rPr>
              <a:t> </a:t>
            </a:r>
            <a:r>
              <a:rPr sz="2800" spc="-5" dirty="0">
                <a:solidFill>
                  <a:schemeClr val="tx1"/>
                </a:solidFill>
                <a:latin typeface="Arial"/>
                <a:cs typeface="Arial"/>
              </a:rPr>
              <a:t>totalmente</a:t>
            </a:r>
            <a:r>
              <a:rPr sz="2800" dirty="0">
                <a:solidFill>
                  <a:schemeClr val="tx1"/>
                </a:solidFill>
                <a:latin typeface="Arial"/>
                <a:cs typeface="Arial"/>
              </a:rPr>
              <a:t> </a:t>
            </a:r>
            <a:r>
              <a:rPr sz="2800" spc="-5" dirty="0">
                <a:solidFill>
                  <a:schemeClr val="tx1"/>
                </a:solidFill>
                <a:latin typeface="Arial"/>
                <a:cs typeface="Arial"/>
              </a:rPr>
              <a:t>distribuidos</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un</a:t>
            </a:r>
            <a:r>
              <a:rPr sz="2800" dirty="0">
                <a:solidFill>
                  <a:schemeClr val="tx1"/>
                </a:solidFill>
                <a:latin typeface="Arial"/>
                <a:cs typeface="Arial"/>
              </a:rPr>
              <a:t> </a:t>
            </a:r>
            <a:r>
              <a:rPr sz="2800" spc="-5" dirty="0">
                <a:solidFill>
                  <a:schemeClr val="tx1"/>
                </a:solidFill>
                <a:latin typeface="Arial"/>
                <a:cs typeface="Arial"/>
              </a:rPr>
              <a:t>núcleo</a:t>
            </a:r>
            <a:r>
              <a:rPr sz="2800" dirty="0">
                <a:solidFill>
                  <a:schemeClr val="tx1"/>
                </a:solidFill>
                <a:latin typeface="Arial"/>
                <a:cs typeface="Arial"/>
              </a:rPr>
              <a:t> </a:t>
            </a:r>
            <a:r>
              <a:rPr sz="2800" spc="-5" dirty="0">
                <a:solidFill>
                  <a:schemeClr val="tx1"/>
                </a:solidFill>
                <a:latin typeface="Arial"/>
                <a:cs typeface="Arial"/>
              </a:rPr>
              <a:t>tipo</a:t>
            </a:r>
            <a:r>
              <a:rPr sz="2800" dirty="0">
                <a:solidFill>
                  <a:schemeClr val="tx1"/>
                </a:solidFill>
                <a:latin typeface="Arial"/>
                <a:cs typeface="Arial"/>
              </a:rPr>
              <a:t> </a:t>
            </a:r>
            <a:r>
              <a:rPr sz="2800" spc="-5" dirty="0">
                <a:solidFill>
                  <a:schemeClr val="tx1"/>
                </a:solidFill>
                <a:latin typeface="Arial"/>
                <a:cs typeface="Arial"/>
              </a:rPr>
              <a:t>toroidal.</a:t>
            </a:r>
            <a:r>
              <a:rPr sz="2800" spc="430" dirty="0">
                <a:solidFill>
                  <a:schemeClr val="tx1"/>
                </a:solidFill>
                <a:latin typeface="Arial"/>
                <a:cs typeface="Arial"/>
              </a:rPr>
              <a:t> </a:t>
            </a:r>
            <a:r>
              <a:rPr sz="2800" spc="-5" dirty="0">
                <a:solidFill>
                  <a:schemeClr val="tx1"/>
                </a:solidFill>
                <a:latin typeface="Arial"/>
                <a:cs typeface="Arial"/>
              </a:rPr>
              <a:t>En</a:t>
            </a:r>
            <a:r>
              <a:rPr sz="2800" spc="434" dirty="0">
                <a:solidFill>
                  <a:schemeClr val="tx1"/>
                </a:solidFill>
                <a:latin typeface="Arial"/>
                <a:cs typeface="Arial"/>
              </a:rPr>
              <a:t> </a:t>
            </a:r>
            <a:r>
              <a:rPr sz="2800" spc="-5" dirty="0">
                <a:solidFill>
                  <a:schemeClr val="tx1"/>
                </a:solidFill>
                <a:latin typeface="Arial"/>
                <a:cs typeface="Arial"/>
              </a:rPr>
              <a:t>una </a:t>
            </a:r>
            <a:r>
              <a:rPr sz="2800" dirty="0">
                <a:solidFill>
                  <a:schemeClr val="tx1"/>
                </a:solidFill>
                <a:latin typeface="Arial"/>
                <a:cs typeface="Arial"/>
              </a:rPr>
              <a:t> </a:t>
            </a:r>
            <a:r>
              <a:rPr sz="2800" spc="-5" dirty="0">
                <a:solidFill>
                  <a:schemeClr val="tx1"/>
                </a:solidFill>
                <a:latin typeface="Arial"/>
                <a:cs typeface="Arial"/>
              </a:rPr>
              <a:t>primera aproximación se puede despreciar la reactancia, por lo que como muestra la </a:t>
            </a:r>
            <a:r>
              <a:rPr sz="2800" dirty="0">
                <a:solidFill>
                  <a:schemeClr val="tx1"/>
                </a:solidFill>
                <a:latin typeface="Arial"/>
                <a:cs typeface="Arial"/>
              </a:rPr>
              <a:t> Figura,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circuito</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representa</a:t>
            </a:r>
            <a:r>
              <a:rPr sz="2800" dirty="0">
                <a:solidFill>
                  <a:schemeClr val="tx1"/>
                </a:solidFill>
                <a:latin typeface="Arial"/>
                <a:cs typeface="Arial"/>
              </a:rPr>
              <a:t> </a:t>
            </a:r>
            <a:r>
              <a:rPr sz="2800" spc="-10" dirty="0">
                <a:solidFill>
                  <a:schemeClr val="tx1"/>
                </a:solidFill>
                <a:latin typeface="Arial"/>
                <a:cs typeface="Arial"/>
              </a:rPr>
              <a:t>solamente</a:t>
            </a:r>
            <a:r>
              <a:rPr sz="2800" dirty="0">
                <a:solidFill>
                  <a:schemeClr val="tx1"/>
                </a:solidFill>
                <a:latin typeface="Arial"/>
                <a:cs typeface="Arial"/>
              </a:rPr>
              <a:t> </a:t>
            </a:r>
            <a:r>
              <a:rPr sz="2800" spc="-5" dirty="0">
                <a:solidFill>
                  <a:schemeClr val="tx1"/>
                </a:solidFill>
                <a:latin typeface="Arial"/>
                <a:cs typeface="Arial"/>
              </a:rPr>
              <a:t>con</a:t>
            </a:r>
            <a:r>
              <a:rPr sz="2800" dirty="0">
                <a:solidFill>
                  <a:schemeClr val="tx1"/>
                </a:solidFill>
                <a:latin typeface="Arial"/>
                <a:cs typeface="Arial"/>
              </a:rPr>
              <a:t> </a:t>
            </a:r>
            <a:r>
              <a:rPr sz="2800" spc="-5" dirty="0">
                <a:solidFill>
                  <a:schemeClr val="tx1"/>
                </a:solidFill>
                <a:latin typeface="Arial"/>
                <a:cs typeface="Arial"/>
              </a:rPr>
              <a:t>componentes</a:t>
            </a:r>
            <a:r>
              <a:rPr sz="2800" dirty="0">
                <a:solidFill>
                  <a:schemeClr val="tx1"/>
                </a:solidFill>
                <a:latin typeface="Arial"/>
                <a:cs typeface="Arial"/>
              </a:rPr>
              <a:t> </a:t>
            </a:r>
            <a:r>
              <a:rPr sz="2800" spc="-5" dirty="0">
                <a:solidFill>
                  <a:schemeClr val="tx1"/>
                </a:solidFill>
                <a:latin typeface="Arial"/>
                <a:cs typeface="Arial"/>
              </a:rPr>
              <a:t>resistivos.</a:t>
            </a:r>
            <a:endParaRPr sz="2800" dirty="0">
              <a:solidFill>
                <a:schemeClr val="tx1"/>
              </a:solidFill>
              <a:latin typeface="Arial"/>
              <a:cs typeface="Arial"/>
            </a:endParaRPr>
          </a:p>
          <a:p>
            <a:pPr marL="457200" indent="-457200">
              <a:spcBef>
                <a:spcPts val="45"/>
              </a:spcBef>
              <a:buFont typeface="Wingdings" panose="05000000000000000000" pitchFamily="2" charset="2"/>
              <a:buChar char="§"/>
            </a:pPr>
            <a:endParaRPr sz="2800" dirty="0">
              <a:solidFill>
                <a:schemeClr val="tx1"/>
              </a:solidFill>
              <a:latin typeface="Arial"/>
              <a:cs typeface="Arial"/>
            </a:endParaRPr>
          </a:p>
          <a:p>
            <a:pPr marL="469900" marR="5080" indent="-457200" algn="just">
              <a:buFont typeface="Wingdings" panose="05000000000000000000" pitchFamily="2" charset="2"/>
              <a:buChar char="§"/>
            </a:pPr>
            <a:r>
              <a:rPr sz="2800" i="1" spc="-5" dirty="0">
                <a:solidFill>
                  <a:srgbClr val="FF0000"/>
                </a:solidFill>
                <a:latin typeface="Arial"/>
                <a:cs typeface="Arial"/>
              </a:rPr>
              <a:t>Cuando el CT se satura, la impedancia de magnetización tiende </a:t>
            </a:r>
            <a:r>
              <a:rPr sz="2800" i="1" dirty="0">
                <a:solidFill>
                  <a:srgbClr val="FF0000"/>
                </a:solidFill>
                <a:latin typeface="Arial"/>
                <a:cs typeface="Arial"/>
              </a:rPr>
              <a:t>a </a:t>
            </a:r>
            <a:r>
              <a:rPr sz="2800" i="1" spc="-5" dirty="0">
                <a:solidFill>
                  <a:srgbClr val="FF0000"/>
                </a:solidFill>
                <a:latin typeface="Arial"/>
                <a:cs typeface="Arial"/>
              </a:rPr>
              <a:t>anularse por lo que la </a:t>
            </a:r>
            <a:r>
              <a:rPr sz="2800" i="1" dirty="0">
                <a:solidFill>
                  <a:srgbClr val="FF0000"/>
                </a:solidFill>
                <a:latin typeface="Arial"/>
                <a:cs typeface="Arial"/>
              </a:rPr>
              <a:t> </a:t>
            </a:r>
            <a:r>
              <a:rPr sz="2800" i="1" spc="-5" dirty="0">
                <a:solidFill>
                  <a:srgbClr val="FF0000"/>
                </a:solidFill>
                <a:latin typeface="Arial"/>
                <a:cs typeface="Arial"/>
              </a:rPr>
              <a:t>corriente secundaria que circula por la carga también tiende </a:t>
            </a:r>
            <a:r>
              <a:rPr sz="2800" i="1" dirty="0">
                <a:solidFill>
                  <a:srgbClr val="FF0000"/>
                </a:solidFill>
                <a:latin typeface="Arial"/>
                <a:cs typeface="Arial"/>
              </a:rPr>
              <a:t>a </a:t>
            </a:r>
            <a:r>
              <a:rPr sz="2800" i="1" spc="-5" dirty="0">
                <a:solidFill>
                  <a:srgbClr val="FF0000"/>
                </a:solidFill>
                <a:latin typeface="Arial"/>
                <a:cs typeface="Arial"/>
              </a:rPr>
              <a:t>anularse.</a:t>
            </a:r>
            <a:r>
              <a:rPr sz="2800" spc="-5" dirty="0">
                <a:solidFill>
                  <a:schemeClr val="tx1"/>
                </a:solidFill>
                <a:latin typeface="Arial"/>
                <a:cs typeface="Arial"/>
              </a:rPr>
              <a:t> El efecto de este </a:t>
            </a:r>
            <a:r>
              <a:rPr sz="2800" dirty="0">
                <a:solidFill>
                  <a:schemeClr val="tx1"/>
                </a:solidFill>
                <a:latin typeface="Arial"/>
                <a:cs typeface="Arial"/>
              </a:rPr>
              <a:t> </a:t>
            </a:r>
            <a:r>
              <a:rPr sz="2800" spc="-5" dirty="0">
                <a:solidFill>
                  <a:schemeClr val="tx1"/>
                </a:solidFill>
                <a:latin typeface="Arial"/>
                <a:cs typeface="Arial"/>
              </a:rPr>
              <a:t>comportamiento de la corriente en los relés dependerá del tipo de relé que se este </a:t>
            </a:r>
            <a:r>
              <a:rPr sz="2800" dirty="0">
                <a:solidFill>
                  <a:schemeClr val="tx1"/>
                </a:solidFill>
                <a:latin typeface="Arial"/>
                <a:cs typeface="Arial"/>
              </a:rPr>
              <a:t> </a:t>
            </a:r>
            <a:r>
              <a:rPr sz="2800" spc="-5" dirty="0">
                <a:solidFill>
                  <a:schemeClr val="tx1"/>
                </a:solidFill>
                <a:latin typeface="Arial"/>
                <a:cs typeface="Arial"/>
              </a:rPr>
              <a:t>usando. Solamente el efecto en la protección diferencial de barras se verá</a:t>
            </a:r>
            <a:r>
              <a:rPr sz="2800" dirty="0">
                <a:solidFill>
                  <a:schemeClr val="tx1"/>
                </a:solidFill>
                <a:latin typeface="Arial"/>
                <a:cs typeface="Arial"/>
              </a:rPr>
              <a:t> </a:t>
            </a:r>
            <a:r>
              <a:rPr sz="2800" spc="-5" dirty="0">
                <a:solidFill>
                  <a:schemeClr val="tx1"/>
                </a:solidFill>
                <a:latin typeface="Arial"/>
                <a:cs typeface="Arial"/>
              </a:rPr>
              <a:t>en este </a:t>
            </a:r>
            <a:r>
              <a:rPr sz="2800" dirty="0">
                <a:solidFill>
                  <a:schemeClr val="tx1"/>
                </a:solidFill>
                <a:latin typeface="Arial"/>
                <a:cs typeface="Arial"/>
              </a:rPr>
              <a:t> </a:t>
            </a:r>
            <a:r>
              <a:rPr sz="2800" spc="-5" dirty="0">
                <a:solidFill>
                  <a:schemeClr val="tx1"/>
                </a:solidFill>
                <a:latin typeface="Arial"/>
                <a:cs typeface="Arial"/>
              </a:rPr>
              <a:t>capítulo.</a:t>
            </a:r>
            <a:endParaRPr sz="2800" dirty="0">
              <a:solidFill>
                <a:schemeClr val="tx1"/>
              </a:solidFill>
              <a:latin typeface="Arial"/>
              <a:cs typeface="Arial"/>
            </a:endParaRPr>
          </a:p>
        </p:txBody>
      </p:sp>
      <p:sp>
        <p:nvSpPr>
          <p:cNvPr id="55" name="Rectángulo 54"/>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4" name="Imagen 53"/>
          <p:cNvPicPr>
            <a:picLocks noChangeAspect="1"/>
          </p:cNvPicPr>
          <p:nvPr/>
        </p:nvPicPr>
        <p:blipFill>
          <a:blip r:embed="rId2"/>
          <a:stretch>
            <a:fillRect/>
          </a:stretch>
        </p:blipFill>
        <p:spPr>
          <a:xfrm>
            <a:off x="4064000" y="4961507"/>
            <a:ext cx="9296400" cy="4783626"/>
          </a:xfrm>
          <a:prstGeom prst="rect">
            <a:avLst/>
          </a:prstGeom>
        </p:spPr>
      </p:pic>
    </p:spTree>
    <p:extLst>
      <p:ext uri="{BB962C8B-B14F-4D97-AF65-F5344CB8AC3E}">
        <p14:creationId xmlns:p14="http://schemas.microsoft.com/office/powerpoint/2010/main" val="2583726367"/>
      </p:ext>
    </p:extLst>
  </p:cSld>
  <p:clrMapOvr>
    <a:masterClrMapping/>
  </p:clrMapOvr>
  <p:transition>
    <p:blind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1200" y="457200"/>
            <a:ext cx="16459199" cy="2511329"/>
          </a:xfrm>
          <a:prstGeom prst="rect">
            <a:avLst/>
          </a:prstGeom>
        </p:spPr>
        <p:txBody>
          <a:bodyPr vert="horz" wrap="square" lIns="0" tIns="12065" rIns="0" bIns="0" rtlCol="0">
            <a:spAutoFit/>
          </a:bodyPr>
          <a:lstStyle/>
          <a:p>
            <a:pPr algn="ctr">
              <a:spcBef>
                <a:spcPts val="95"/>
              </a:spcBef>
            </a:pPr>
            <a:r>
              <a:rPr sz="2800" b="1" dirty="0" smtClean="0">
                <a:latin typeface="Arial"/>
                <a:cs typeface="Arial"/>
              </a:rPr>
              <a:t> </a:t>
            </a:r>
            <a:endParaRPr dirty="0">
              <a:latin typeface="Arial"/>
              <a:cs typeface="Arial"/>
            </a:endParaRPr>
          </a:p>
          <a:p>
            <a:pPr marL="488950" marR="6350" indent="-248285">
              <a:lnSpc>
                <a:spcPct val="114999"/>
              </a:lnSpc>
            </a:pPr>
            <a:r>
              <a:rPr sz="2400" b="1" spc="-5" dirty="0">
                <a:latin typeface="Arial"/>
                <a:cs typeface="Arial"/>
              </a:rPr>
              <a:t>1.</a:t>
            </a:r>
            <a:r>
              <a:rPr sz="2400" b="1" spc="30" dirty="0">
                <a:latin typeface="Arial"/>
                <a:cs typeface="Arial"/>
              </a:rPr>
              <a:t> </a:t>
            </a:r>
            <a:r>
              <a:rPr sz="2400" b="1" spc="-5" dirty="0">
                <a:latin typeface="Arial"/>
                <a:cs typeface="Arial"/>
              </a:rPr>
              <a:t>Corriente</a:t>
            </a:r>
            <a:r>
              <a:rPr sz="2400" b="1" spc="65" dirty="0">
                <a:latin typeface="Arial"/>
                <a:cs typeface="Arial"/>
              </a:rPr>
              <a:t> </a:t>
            </a:r>
            <a:r>
              <a:rPr sz="2400" b="1" spc="-5" dirty="0">
                <a:latin typeface="Arial"/>
                <a:cs typeface="Arial"/>
              </a:rPr>
              <a:t>diferencial</a:t>
            </a:r>
            <a:r>
              <a:rPr sz="2400" b="1" spc="65" dirty="0">
                <a:latin typeface="Arial"/>
                <a:cs typeface="Arial"/>
              </a:rPr>
              <a:t> </a:t>
            </a:r>
            <a:r>
              <a:rPr sz="2400" b="1" spc="-5" dirty="0">
                <a:latin typeface="Arial"/>
                <a:cs typeface="Arial"/>
              </a:rPr>
              <a:t>de</a:t>
            </a:r>
            <a:r>
              <a:rPr sz="2400" b="1" spc="70" dirty="0">
                <a:latin typeface="Arial"/>
                <a:cs typeface="Arial"/>
              </a:rPr>
              <a:t> </a:t>
            </a:r>
            <a:r>
              <a:rPr sz="2400" b="1" spc="-5" dirty="0">
                <a:latin typeface="Arial"/>
                <a:cs typeface="Arial"/>
              </a:rPr>
              <a:t>error</a:t>
            </a:r>
            <a:r>
              <a:rPr sz="2400" b="1" spc="60" dirty="0">
                <a:latin typeface="Arial"/>
                <a:cs typeface="Arial"/>
              </a:rPr>
              <a:t> </a:t>
            </a:r>
            <a:r>
              <a:rPr sz="2400" b="1" spc="-5" dirty="0">
                <a:latin typeface="Arial"/>
                <a:cs typeface="Arial"/>
              </a:rPr>
              <a:t>en</a:t>
            </a:r>
            <a:r>
              <a:rPr sz="2400" b="1" spc="60" dirty="0">
                <a:latin typeface="Arial"/>
                <a:cs typeface="Arial"/>
              </a:rPr>
              <a:t> </a:t>
            </a:r>
            <a:r>
              <a:rPr sz="2400" b="1" spc="-5" dirty="0">
                <a:latin typeface="Arial"/>
                <a:cs typeface="Arial"/>
              </a:rPr>
              <a:t>régimen</a:t>
            </a:r>
            <a:r>
              <a:rPr sz="2400" b="1" spc="60" dirty="0">
                <a:latin typeface="Arial"/>
                <a:cs typeface="Arial"/>
              </a:rPr>
              <a:t> </a:t>
            </a:r>
            <a:r>
              <a:rPr sz="2400" b="1" spc="-5" dirty="0">
                <a:latin typeface="Arial"/>
                <a:cs typeface="Arial"/>
              </a:rPr>
              <a:t>de</a:t>
            </a:r>
            <a:r>
              <a:rPr sz="2400" b="1" spc="65" dirty="0">
                <a:latin typeface="Arial"/>
                <a:cs typeface="Arial"/>
              </a:rPr>
              <a:t> </a:t>
            </a:r>
            <a:r>
              <a:rPr sz="2400" b="1" spc="-5" dirty="0">
                <a:latin typeface="Arial"/>
                <a:cs typeface="Arial"/>
              </a:rPr>
              <a:t>saturación</a:t>
            </a:r>
            <a:r>
              <a:rPr sz="2400" b="1" spc="60" dirty="0">
                <a:latin typeface="Arial"/>
                <a:cs typeface="Arial"/>
              </a:rPr>
              <a:t> </a:t>
            </a:r>
            <a:r>
              <a:rPr sz="2400" b="1" spc="-5" dirty="0">
                <a:latin typeface="Arial"/>
                <a:cs typeface="Arial"/>
              </a:rPr>
              <a:t>severa</a:t>
            </a:r>
            <a:r>
              <a:rPr sz="2400" b="1" spc="60" dirty="0">
                <a:latin typeface="Arial"/>
                <a:cs typeface="Arial"/>
              </a:rPr>
              <a:t> </a:t>
            </a:r>
            <a:r>
              <a:rPr sz="2400" b="1" spc="-5" dirty="0">
                <a:latin typeface="Arial"/>
                <a:cs typeface="Arial"/>
              </a:rPr>
              <a:t>de</a:t>
            </a:r>
            <a:r>
              <a:rPr sz="2400" b="1" spc="65" dirty="0">
                <a:latin typeface="Arial"/>
                <a:cs typeface="Arial"/>
              </a:rPr>
              <a:t> </a:t>
            </a:r>
            <a:r>
              <a:rPr sz="2400" b="1" spc="-5" dirty="0">
                <a:latin typeface="Arial"/>
                <a:cs typeface="Arial"/>
              </a:rPr>
              <a:t>un </a:t>
            </a:r>
            <a:r>
              <a:rPr sz="2400" b="1" spc="-375" dirty="0">
                <a:latin typeface="Arial"/>
                <a:cs typeface="Arial"/>
              </a:rPr>
              <a:t> </a:t>
            </a:r>
            <a:r>
              <a:rPr sz="2400" b="1" spc="-5" dirty="0">
                <a:latin typeface="Arial"/>
                <a:cs typeface="Arial"/>
              </a:rPr>
              <a:t>TI</a:t>
            </a:r>
            <a:endParaRPr sz="2400" dirty="0">
              <a:latin typeface="Arial"/>
              <a:cs typeface="Arial"/>
            </a:endParaRPr>
          </a:p>
          <a:p>
            <a:pPr>
              <a:spcBef>
                <a:spcPts val="35"/>
              </a:spcBef>
            </a:pPr>
            <a:endParaRPr sz="2400" dirty="0">
              <a:latin typeface="Arial"/>
              <a:cs typeface="Arial"/>
            </a:endParaRPr>
          </a:p>
          <a:p>
            <a:pPr marL="355600" marR="5080" indent="-342900" algn="just">
              <a:lnSpc>
                <a:spcPct val="114999"/>
              </a:lnSpc>
              <a:buFont typeface="Arial" panose="020B0604020202020204" pitchFamily="34" charset="0"/>
              <a:buChar char="•"/>
            </a:pPr>
            <a:r>
              <a:rPr sz="2400" spc="-5" dirty="0">
                <a:latin typeface="Arial"/>
                <a:cs typeface="Arial"/>
              </a:rPr>
              <a:t>En la fig. </a:t>
            </a:r>
            <a:r>
              <a:rPr sz="2400" dirty="0">
                <a:latin typeface="Arial"/>
                <a:cs typeface="Arial"/>
              </a:rPr>
              <a:t>1 </a:t>
            </a:r>
            <a:r>
              <a:rPr sz="2400" spc="-5" dirty="0">
                <a:latin typeface="Arial"/>
                <a:cs typeface="Arial"/>
              </a:rPr>
              <a:t>se presenta el esquema más simple posible de protección diferencial para una </a:t>
            </a:r>
            <a:r>
              <a:rPr sz="2400" dirty="0">
                <a:latin typeface="Arial"/>
                <a:cs typeface="Arial"/>
              </a:rPr>
              <a:t> </a:t>
            </a:r>
            <a:r>
              <a:rPr sz="2400" spc="-5" dirty="0">
                <a:latin typeface="Arial"/>
                <a:cs typeface="Arial"/>
              </a:rPr>
              <a:t>barra de cuatro salidas de configuración sencilla. Se muestran también las corrientes que </a:t>
            </a:r>
            <a:r>
              <a:rPr sz="2400" dirty="0">
                <a:latin typeface="Arial"/>
                <a:cs typeface="Arial"/>
              </a:rPr>
              <a:t> </a:t>
            </a:r>
            <a:r>
              <a:rPr sz="2400" spc="-5" dirty="0">
                <a:latin typeface="Arial"/>
                <a:cs typeface="Arial"/>
              </a:rPr>
              <a:t>circulan para la falla externa </a:t>
            </a:r>
            <a:r>
              <a:rPr sz="2400" dirty="0">
                <a:latin typeface="Arial"/>
                <a:cs typeface="Arial"/>
              </a:rPr>
              <a:t>F </a:t>
            </a:r>
            <a:r>
              <a:rPr sz="2400" spc="-5" dirty="0">
                <a:latin typeface="Arial"/>
                <a:cs typeface="Arial"/>
              </a:rPr>
              <a:t>en una de las líneas, suponiendo que hay generación en todas </a:t>
            </a:r>
            <a:r>
              <a:rPr sz="2400" dirty="0">
                <a:latin typeface="Arial"/>
                <a:cs typeface="Arial"/>
              </a:rPr>
              <a:t> </a:t>
            </a:r>
            <a:r>
              <a:rPr sz="2400" spc="-5" dirty="0">
                <a:latin typeface="Arial"/>
                <a:cs typeface="Arial"/>
              </a:rPr>
              <a:t>las líneas</a:t>
            </a:r>
            <a:r>
              <a:rPr sz="2400" dirty="0">
                <a:latin typeface="Arial"/>
                <a:cs typeface="Arial"/>
              </a:rPr>
              <a:t> </a:t>
            </a:r>
            <a:r>
              <a:rPr sz="2400" spc="-5" dirty="0">
                <a:latin typeface="Arial"/>
                <a:cs typeface="Arial"/>
              </a:rPr>
              <a:t>no</a:t>
            </a:r>
            <a:r>
              <a:rPr sz="2400" dirty="0">
                <a:latin typeface="Arial"/>
                <a:cs typeface="Arial"/>
              </a:rPr>
              <a:t> </a:t>
            </a:r>
            <a:r>
              <a:rPr sz="2400" spc="-5" dirty="0">
                <a:latin typeface="Arial"/>
                <a:cs typeface="Arial"/>
              </a:rPr>
              <a:t>falladas.</a:t>
            </a:r>
            <a:endParaRPr sz="2400" dirty="0">
              <a:latin typeface="Arial"/>
              <a:cs typeface="Arial"/>
            </a:endParaRPr>
          </a:p>
        </p:txBody>
      </p:sp>
      <p:grpSp>
        <p:nvGrpSpPr>
          <p:cNvPr id="3" name="Grupo 2"/>
          <p:cNvGrpSpPr/>
          <p:nvPr/>
        </p:nvGrpSpPr>
        <p:grpSpPr>
          <a:xfrm>
            <a:off x="4559299" y="2968528"/>
            <a:ext cx="8763000" cy="5642071"/>
            <a:chOff x="5969000" y="304800"/>
            <a:chExt cx="6096000" cy="3119159"/>
          </a:xfrm>
        </p:grpSpPr>
        <p:grpSp>
          <p:nvGrpSpPr>
            <p:cNvPr id="4" name="object 2"/>
            <p:cNvGrpSpPr/>
            <p:nvPr/>
          </p:nvGrpSpPr>
          <p:grpSpPr>
            <a:xfrm>
              <a:off x="5969000" y="304800"/>
              <a:ext cx="6096000" cy="3119159"/>
              <a:chOff x="1978151" y="792480"/>
              <a:chExt cx="3889375" cy="2621280"/>
            </a:xfrm>
          </p:grpSpPr>
          <p:pic>
            <p:nvPicPr>
              <p:cNvPr id="6" name="object 3"/>
              <p:cNvPicPr/>
              <p:nvPr/>
            </p:nvPicPr>
            <p:blipFill>
              <a:blip r:embed="rId2" cstate="print"/>
              <a:stretch>
                <a:fillRect/>
              </a:stretch>
            </p:blipFill>
            <p:spPr>
              <a:xfrm>
                <a:off x="1978151" y="792480"/>
                <a:ext cx="3889248" cy="2621279"/>
              </a:xfrm>
              <a:prstGeom prst="rect">
                <a:avLst/>
              </a:prstGeom>
            </p:spPr>
          </p:pic>
          <p:sp>
            <p:nvSpPr>
              <p:cNvPr id="7" name="object 4"/>
              <p:cNvSpPr/>
              <p:nvPr/>
            </p:nvSpPr>
            <p:spPr>
              <a:xfrm>
                <a:off x="5063489" y="2261616"/>
                <a:ext cx="800100" cy="342900"/>
              </a:xfrm>
              <a:custGeom>
                <a:avLst/>
                <a:gdLst/>
                <a:ahLst/>
                <a:cxnLst/>
                <a:rect l="l" t="t" r="r" b="b"/>
                <a:pathLst>
                  <a:path w="800100" h="342900">
                    <a:moveTo>
                      <a:pt x="800100" y="0"/>
                    </a:moveTo>
                    <a:lnTo>
                      <a:pt x="0" y="0"/>
                    </a:lnTo>
                    <a:lnTo>
                      <a:pt x="0" y="342900"/>
                    </a:lnTo>
                    <a:lnTo>
                      <a:pt x="800100" y="342900"/>
                    </a:lnTo>
                    <a:lnTo>
                      <a:pt x="800100" y="0"/>
                    </a:lnTo>
                    <a:close/>
                  </a:path>
                </a:pathLst>
              </a:custGeom>
              <a:solidFill>
                <a:srgbClr val="FFFFFF"/>
              </a:solidFill>
            </p:spPr>
            <p:txBody>
              <a:bodyPr wrap="square" lIns="0" tIns="0" rIns="0" bIns="0" rtlCol="0"/>
              <a:lstStyle/>
              <a:p>
                <a:endParaRPr/>
              </a:p>
            </p:txBody>
          </p:sp>
          <p:sp>
            <p:nvSpPr>
              <p:cNvPr id="8" name="object 5"/>
              <p:cNvSpPr/>
              <p:nvPr/>
            </p:nvSpPr>
            <p:spPr>
              <a:xfrm>
                <a:off x="4606289" y="2259330"/>
                <a:ext cx="457200" cy="342900"/>
              </a:xfrm>
              <a:custGeom>
                <a:avLst/>
                <a:gdLst/>
                <a:ahLst/>
                <a:cxnLst/>
                <a:rect l="l" t="t" r="r" b="b"/>
                <a:pathLst>
                  <a:path w="457200" h="342900">
                    <a:moveTo>
                      <a:pt x="457200" y="0"/>
                    </a:moveTo>
                    <a:lnTo>
                      <a:pt x="0" y="0"/>
                    </a:lnTo>
                    <a:lnTo>
                      <a:pt x="0" y="342900"/>
                    </a:lnTo>
                    <a:lnTo>
                      <a:pt x="457200" y="342900"/>
                    </a:lnTo>
                    <a:lnTo>
                      <a:pt x="457200" y="0"/>
                    </a:lnTo>
                    <a:close/>
                  </a:path>
                </a:pathLst>
              </a:custGeom>
              <a:solidFill>
                <a:srgbClr val="FFFFFF"/>
              </a:solidFill>
            </p:spPr>
            <p:txBody>
              <a:bodyPr wrap="square" lIns="0" tIns="0" rIns="0" bIns="0" rtlCol="0"/>
              <a:lstStyle/>
              <a:p>
                <a:endParaRPr/>
              </a:p>
            </p:txBody>
          </p:sp>
          <p:sp>
            <p:nvSpPr>
              <p:cNvPr id="9" name="object 6"/>
              <p:cNvSpPr/>
              <p:nvPr/>
            </p:nvSpPr>
            <p:spPr>
              <a:xfrm>
                <a:off x="4606289" y="2259330"/>
                <a:ext cx="457200" cy="342900"/>
              </a:xfrm>
              <a:custGeom>
                <a:avLst/>
                <a:gdLst/>
                <a:ahLst/>
                <a:cxnLst/>
                <a:rect l="l" t="t" r="r" b="b"/>
                <a:pathLst>
                  <a:path w="457200" h="342900">
                    <a:moveTo>
                      <a:pt x="0" y="342900"/>
                    </a:moveTo>
                    <a:lnTo>
                      <a:pt x="457200" y="342900"/>
                    </a:lnTo>
                    <a:lnTo>
                      <a:pt x="457200" y="0"/>
                    </a:lnTo>
                    <a:lnTo>
                      <a:pt x="0" y="0"/>
                    </a:lnTo>
                    <a:lnTo>
                      <a:pt x="0" y="342900"/>
                    </a:lnTo>
                    <a:close/>
                  </a:path>
                </a:pathLst>
              </a:custGeom>
              <a:ln w="9144">
                <a:solidFill>
                  <a:srgbClr val="000000"/>
                </a:solidFill>
              </a:ln>
            </p:spPr>
            <p:txBody>
              <a:bodyPr wrap="square" lIns="0" tIns="0" rIns="0" bIns="0" rtlCol="0"/>
              <a:lstStyle/>
              <a:p>
                <a:endParaRPr/>
              </a:p>
            </p:txBody>
          </p:sp>
        </p:grpSp>
        <p:sp>
          <p:nvSpPr>
            <p:cNvPr id="5" name="object 10"/>
            <p:cNvSpPr txBox="1"/>
            <p:nvPr/>
          </p:nvSpPr>
          <p:spPr>
            <a:xfrm>
              <a:off x="10187598" y="2166199"/>
              <a:ext cx="1257300" cy="225703"/>
            </a:xfrm>
            <a:prstGeom prst="rect">
              <a:avLst/>
            </a:prstGeom>
          </p:spPr>
          <p:txBody>
            <a:bodyPr vert="horz" wrap="square" lIns="0" tIns="40640" rIns="0" bIns="0" rtlCol="0">
              <a:spAutoFit/>
            </a:bodyPr>
            <a:lstStyle/>
            <a:p>
              <a:pPr marL="153035">
                <a:spcBef>
                  <a:spcPts val="320"/>
                </a:spcBef>
              </a:pPr>
              <a:r>
                <a:rPr sz="1200" b="1" dirty="0">
                  <a:latin typeface="Times New Roman"/>
                  <a:cs typeface="Times New Roman"/>
                </a:rPr>
                <a:t>87</a:t>
              </a:r>
              <a:endParaRPr sz="1200" dirty="0">
                <a:latin typeface="Times New Roman"/>
                <a:cs typeface="Times New Roman"/>
              </a:endParaRPr>
            </a:p>
          </p:txBody>
        </p:sp>
      </p:grpSp>
      <p:sp>
        <p:nvSpPr>
          <p:cNvPr id="10" name="Rectángulo 9"/>
          <p:cNvSpPr/>
          <p:nvPr/>
        </p:nvSpPr>
        <p:spPr>
          <a:xfrm>
            <a:off x="745067" y="8610600"/>
            <a:ext cx="16459199" cy="1255728"/>
          </a:xfrm>
          <a:prstGeom prst="rect">
            <a:avLst/>
          </a:prstGeom>
        </p:spPr>
        <p:txBody>
          <a:bodyPr wrap="square">
            <a:spAutoFit/>
          </a:bodyPr>
          <a:lstStyle/>
          <a:p>
            <a:pPr marL="329565" algn="ctr">
              <a:spcBef>
                <a:spcPts val="100"/>
              </a:spcBef>
            </a:pPr>
            <a:r>
              <a:rPr lang="es-AR" sz="2400" spc="-5" dirty="0" smtClean="0">
                <a:latin typeface="Arial"/>
                <a:cs typeface="Arial"/>
              </a:rPr>
              <a:t>Fig. </a:t>
            </a:r>
            <a:r>
              <a:rPr lang="es-AR" sz="2400" dirty="0" smtClean="0">
                <a:latin typeface="Arial"/>
                <a:cs typeface="Arial"/>
              </a:rPr>
              <a:t>1</a:t>
            </a:r>
            <a:r>
              <a:rPr lang="es-AR" sz="2400" spc="-5" dirty="0" smtClean="0">
                <a:latin typeface="Arial"/>
                <a:cs typeface="Arial"/>
              </a:rPr>
              <a:t> Condición</a:t>
            </a:r>
            <a:r>
              <a:rPr lang="es-AR" sz="2400" dirty="0" smtClean="0">
                <a:latin typeface="Arial"/>
                <a:cs typeface="Arial"/>
              </a:rPr>
              <a:t> </a:t>
            </a:r>
            <a:r>
              <a:rPr lang="es-AR" sz="2400" spc="-5" dirty="0" smtClean="0">
                <a:latin typeface="Arial"/>
                <a:cs typeface="Arial"/>
              </a:rPr>
              <a:t>de falla</a:t>
            </a:r>
            <a:r>
              <a:rPr lang="es-AR" sz="2400" dirty="0" smtClean="0">
                <a:latin typeface="Arial"/>
                <a:cs typeface="Arial"/>
              </a:rPr>
              <a:t> </a:t>
            </a:r>
            <a:r>
              <a:rPr lang="es-AR" sz="2400" spc="-5" dirty="0" smtClean="0">
                <a:latin typeface="Arial"/>
                <a:cs typeface="Arial"/>
              </a:rPr>
              <a:t>externa</a:t>
            </a:r>
            <a:r>
              <a:rPr lang="es-AR" sz="2400" spc="330" dirty="0" smtClean="0">
                <a:latin typeface="Arial"/>
                <a:cs typeface="Arial"/>
              </a:rPr>
              <a:t> </a:t>
            </a:r>
            <a:r>
              <a:rPr lang="es-AR" sz="2400" spc="-5" dirty="0" smtClean="0">
                <a:latin typeface="Arial"/>
                <a:cs typeface="Arial"/>
              </a:rPr>
              <a:t>en un esquema</a:t>
            </a:r>
            <a:r>
              <a:rPr lang="es-AR" sz="2400" dirty="0" smtClean="0">
                <a:latin typeface="Arial"/>
                <a:cs typeface="Arial"/>
              </a:rPr>
              <a:t> </a:t>
            </a:r>
            <a:r>
              <a:rPr lang="es-AR" sz="2400" spc="-5" dirty="0" smtClean="0">
                <a:latin typeface="Arial"/>
                <a:cs typeface="Arial"/>
              </a:rPr>
              <a:t>de protección</a:t>
            </a:r>
            <a:r>
              <a:rPr lang="es-AR" sz="2400" dirty="0" smtClean="0">
                <a:latin typeface="Arial"/>
                <a:cs typeface="Arial"/>
              </a:rPr>
              <a:t> </a:t>
            </a:r>
            <a:r>
              <a:rPr lang="es-AR" sz="2400" spc="-5" dirty="0" smtClean="0">
                <a:latin typeface="Arial"/>
                <a:cs typeface="Arial"/>
              </a:rPr>
              <a:t>diferencial de</a:t>
            </a:r>
            <a:r>
              <a:rPr lang="es-AR" sz="2400" dirty="0" smtClean="0">
                <a:latin typeface="Arial"/>
                <a:cs typeface="Arial"/>
              </a:rPr>
              <a:t> </a:t>
            </a:r>
            <a:r>
              <a:rPr lang="es-AR" sz="2400" spc="-5" dirty="0" smtClean="0">
                <a:latin typeface="Arial"/>
                <a:cs typeface="Arial"/>
              </a:rPr>
              <a:t>barras</a:t>
            </a:r>
            <a:endParaRPr lang="es-AR" sz="2400" dirty="0" smtClean="0">
              <a:latin typeface="Arial"/>
              <a:cs typeface="Arial"/>
            </a:endParaRPr>
          </a:p>
          <a:p>
            <a:pPr>
              <a:spcBef>
                <a:spcPts val="45"/>
              </a:spcBef>
            </a:pPr>
            <a:endParaRPr lang="es-AR" sz="2400" dirty="0" smtClean="0">
              <a:latin typeface="Arial"/>
              <a:cs typeface="Arial"/>
            </a:endParaRPr>
          </a:p>
          <a:p>
            <a:pPr marL="355600" marR="5080" indent="-342900" algn="just">
              <a:lnSpc>
                <a:spcPct val="114999"/>
              </a:lnSpc>
              <a:buFont typeface="Arial" panose="020B0604020202020204" pitchFamily="34" charset="0"/>
              <a:buChar char="•"/>
            </a:pPr>
            <a:r>
              <a:rPr lang="es-AR" sz="2400" spc="-5" dirty="0" smtClean="0">
                <a:latin typeface="Arial"/>
                <a:cs typeface="Arial"/>
              </a:rPr>
              <a:t>En</a:t>
            </a:r>
            <a:r>
              <a:rPr lang="es-AR" sz="2400" spc="80" dirty="0" smtClean="0">
                <a:latin typeface="Arial"/>
                <a:cs typeface="Arial"/>
              </a:rPr>
              <a:t> </a:t>
            </a:r>
            <a:r>
              <a:rPr lang="es-AR" sz="2400" spc="-5" dirty="0" smtClean="0">
                <a:latin typeface="Arial"/>
                <a:cs typeface="Arial"/>
              </a:rPr>
              <a:t>este</a:t>
            </a:r>
            <a:r>
              <a:rPr lang="es-AR" sz="2400" spc="85" dirty="0" smtClean="0">
                <a:latin typeface="Arial"/>
                <a:cs typeface="Arial"/>
              </a:rPr>
              <a:t> </a:t>
            </a:r>
            <a:r>
              <a:rPr lang="es-AR" sz="2400" spc="-5" dirty="0" smtClean="0">
                <a:latin typeface="Arial"/>
                <a:cs typeface="Arial"/>
              </a:rPr>
              <a:t>caso</a:t>
            </a:r>
            <a:r>
              <a:rPr lang="es-AR" sz="2400" spc="85" dirty="0" smtClean="0">
                <a:latin typeface="Arial"/>
                <a:cs typeface="Arial"/>
              </a:rPr>
              <a:t> </a:t>
            </a:r>
            <a:r>
              <a:rPr lang="es-AR" sz="2400" spc="-5" dirty="0" smtClean="0">
                <a:latin typeface="Arial"/>
                <a:cs typeface="Arial"/>
              </a:rPr>
              <a:t>el</a:t>
            </a:r>
            <a:r>
              <a:rPr lang="es-AR" sz="2400" spc="80" dirty="0" smtClean="0">
                <a:latin typeface="Arial"/>
                <a:cs typeface="Arial"/>
              </a:rPr>
              <a:t> </a:t>
            </a:r>
            <a:r>
              <a:rPr lang="es-AR" sz="2400" spc="-5" dirty="0" smtClean="0">
                <a:latin typeface="Arial"/>
                <a:cs typeface="Arial"/>
              </a:rPr>
              <a:t>TI</a:t>
            </a:r>
            <a:r>
              <a:rPr lang="es-AR" sz="2400" spc="85" dirty="0" smtClean="0">
                <a:latin typeface="Arial"/>
                <a:cs typeface="Arial"/>
              </a:rPr>
              <a:t> </a:t>
            </a:r>
            <a:r>
              <a:rPr lang="es-AR" sz="2400" spc="-5" dirty="0" smtClean="0">
                <a:latin typeface="Arial"/>
                <a:cs typeface="Arial"/>
              </a:rPr>
              <a:t>TC4</a:t>
            </a:r>
            <a:r>
              <a:rPr lang="es-AR" sz="2400" spc="85" dirty="0" smtClean="0">
                <a:latin typeface="Arial"/>
                <a:cs typeface="Arial"/>
              </a:rPr>
              <a:t> </a:t>
            </a:r>
            <a:r>
              <a:rPr lang="es-AR" sz="2400" spc="-5" dirty="0" smtClean="0">
                <a:latin typeface="Arial"/>
                <a:cs typeface="Arial"/>
              </a:rPr>
              <a:t>tiene</a:t>
            </a:r>
            <a:r>
              <a:rPr lang="es-AR" sz="2400" spc="80" dirty="0" smtClean="0">
                <a:latin typeface="Arial"/>
                <a:cs typeface="Arial"/>
              </a:rPr>
              <a:t> </a:t>
            </a:r>
            <a:r>
              <a:rPr lang="es-AR" sz="2400" spc="-5" dirty="0" smtClean="0">
                <a:latin typeface="Arial"/>
                <a:cs typeface="Arial"/>
              </a:rPr>
              <a:t>mucho</a:t>
            </a:r>
            <a:r>
              <a:rPr lang="es-AR" sz="2400" spc="85" dirty="0" smtClean="0">
                <a:latin typeface="Arial"/>
                <a:cs typeface="Arial"/>
              </a:rPr>
              <a:t> </a:t>
            </a:r>
            <a:r>
              <a:rPr lang="es-AR" sz="2400" spc="-5" dirty="0" smtClean="0">
                <a:latin typeface="Arial"/>
                <a:cs typeface="Arial"/>
              </a:rPr>
              <a:t>mayor</a:t>
            </a:r>
            <a:r>
              <a:rPr lang="es-AR" sz="2400" spc="85" dirty="0" smtClean="0">
                <a:latin typeface="Arial"/>
                <a:cs typeface="Arial"/>
              </a:rPr>
              <a:t> </a:t>
            </a:r>
            <a:r>
              <a:rPr lang="es-AR" sz="2400" spc="-5" dirty="0" smtClean="0">
                <a:latin typeface="Arial"/>
                <a:cs typeface="Arial"/>
              </a:rPr>
              <a:t>tendencia</a:t>
            </a:r>
            <a:r>
              <a:rPr lang="es-AR" sz="2400" spc="75" dirty="0" smtClean="0">
                <a:latin typeface="Arial"/>
                <a:cs typeface="Arial"/>
              </a:rPr>
              <a:t> </a:t>
            </a:r>
            <a:r>
              <a:rPr lang="es-AR" sz="2400" dirty="0" smtClean="0">
                <a:latin typeface="Arial"/>
                <a:cs typeface="Arial"/>
              </a:rPr>
              <a:t>a</a:t>
            </a:r>
            <a:r>
              <a:rPr lang="es-AR" sz="2400" spc="80" dirty="0" smtClean="0">
                <a:latin typeface="Arial"/>
                <a:cs typeface="Arial"/>
              </a:rPr>
              <a:t> </a:t>
            </a:r>
            <a:r>
              <a:rPr lang="es-AR" sz="2400" spc="-5" dirty="0" smtClean="0">
                <a:latin typeface="Arial"/>
                <a:cs typeface="Arial"/>
              </a:rPr>
              <a:t>la</a:t>
            </a:r>
            <a:r>
              <a:rPr lang="es-AR" sz="2400" spc="80" dirty="0" smtClean="0">
                <a:latin typeface="Arial"/>
                <a:cs typeface="Arial"/>
              </a:rPr>
              <a:t> </a:t>
            </a:r>
            <a:r>
              <a:rPr lang="es-AR" sz="2400" spc="-5" dirty="0" smtClean="0">
                <a:latin typeface="Arial"/>
                <a:cs typeface="Arial"/>
              </a:rPr>
              <a:t>saturación</a:t>
            </a:r>
            <a:r>
              <a:rPr lang="es-AR" sz="2400" spc="80" dirty="0" smtClean="0">
                <a:latin typeface="Arial"/>
                <a:cs typeface="Arial"/>
              </a:rPr>
              <a:t> </a:t>
            </a:r>
            <a:r>
              <a:rPr lang="es-AR" sz="2400" spc="-5" dirty="0" smtClean="0">
                <a:latin typeface="Arial"/>
                <a:cs typeface="Arial"/>
              </a:rPr>
              <a:t>que</a:t>
            </a:r>
            <a:r>
              <a:rPr lang="es-AR" sz="2400" spc="75" dirty="0" smtClean="0">
                <a:latin typeface="Arial"/>
                <a:cs typeface="Arial"/>
              </a:rPr>
              <a:t> </a:t>
            </a:r>
            <a:r>
              <a:rPr lang="es-AR" sz="2400" spc="-5" dirty="0" smtClean="0">
                <a:latin typeface="Arial"/>
                <a:cs typeface="Arial"/>
              </a:rPr>
              <a:t>los</a:t>
            </a:r>
            <a:r>
              <a:rPr lang="es-AR" sz="2400" spc="80" dirty="0" smtClean="0">
                <a:latin typeface="Arial"/>
                <a:cs typeface="Arial"/>
              </a:rPr>
              <a:t> </a:t>
            </a:r>
            <a:r>
              <a:rPr lang="es-AR" sz="2400" spc="-5" dirty="0" smtClean="0">
                <a:latin typeface="Arial"/>
                <a:cs typeface="Arial"/>
              </a:rPr>
              <a:t>tres</a:t>
            </a:r>
            <a:r>
              <a:rPr lang="es-AR" sz="2400" spc="80" dirty="0" smtClean="0">
                <a:latin typeface="Arial"/>
                <a:cs typeface="Arial"/>
              </a:rPr>
              <a:t> </a:t>
            </a:r>
            <a:r>
              <a:rPr lang="es-AR" sz="2400" spc="-5" dirty="0" smtClean="0">
                <a:latin typeface="Arial"/>
                <a:cs typeface="Arial"/>
              </a:rPr>
              <a:t>restantes. </a:t>
            </a:r>
            <a:endParaRPr lang="es-AR" sz="2400" dirty="0"/>
          </a:p>
        </p:txBody>
      </p:sp>
    </p:spTree>
    <p:extLst>
      <p:ext uri="{BB962C8B-B14F-4D97-AF65-F5344CB8AC3E}">
        <p14:creationId xmlns:p14="http://schemas.microsoft.com/office/powerpoint/2010/main" val="2602976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77800" y="304800"/>
            <a:ext cx="16687799" cy="4521751"/>
          </a:xfrm>
          <a:prstGeom prst="rect">
            <a:avLst/>
          </a:prstGeom>
        </p:spPr>
        <p:txBody>
          <a:bodyPr vert="horz" wrap="square" lIns="0" tIns="12700" rIns="0" bIns="0" rtlCol="0">
            <a:spAutoFit/>
          </a:bodyPr>
          <a:lstStyle/>
          <a:p>
            <a:pPr marL="672465" indent="-342900" algn="just">
              <a:spcBef>
                <a:spcPts val="100"/>
              </a:spcBef>
              <a:buFont typeface="Arial" panose="020B0604020202020204" pitchFamily="34" charset="0"/>
              <a:buChar char="•"/>
            </a:pPr>
            <a:r>
              <a:rPr sz="2400" spc="-5" dirty="0" smtClean="0">
                <a:latin typeface="Arial"/>
                <a:cs typeface="Arial"/>
              </a:rPr>
              <a:t>El </a:t>
            </a:r>
            <a:r>
              <a:rPr sz="2400" spc="-5" dirty="0">
                <a:latin typeface="Arial"/>
                <a:cs typeface="Arial"/>
              </a:rPr>
              <a:t>valor máximo posible de la corriente diferencial de error ocurre cuando TC4 se satura </a:t>
            </a:r>
            <a:r>
              <a:rPr sz="2400" dirty="0">
                <a:latin typeface="Arial"/>
                <a:cs typeface="Arial"/>
              </a:rPr>
              <a:t> </a:t>
            </a:r>
            <a:r>
              <a:rPr sz="2400" spc="-5" dirty="0">
                <a:latin typeface="Arial"/>
                <a:cs typeface="Arial"/>
              </a:rPr>
              <a:t>completamente, </a:t>
            </a:r>
            <a:r>
              <a:rPr sz="2400" dirty="0">
                <a:latin typeface="Arial"/>
                <a:cs typeface="Arial"/>
              </a:rPr>
              <a:t>y </a:t>
            </a:r>
            <a:r>
              <a:rPr sz="2400" spc="-5" dirty="0">
                <a:latin typeface="Arial"/>
                <a:cs typeface="Arial"/>
              </a:rPr>
              <a:t>los otros </a:t>
            </a:r>
            <a:r>
              <a:rPr sz="2400" dirty="0">
                <a:latin typeface="Arial"/>
                <a:cs typeface="Arial"/>
              </a:rPr>
              <a:t>TI </a:t>
            </a:r>
            <a:r>
              <a:rPr sz="2400" spc="-5" dirty="0">
                <a:latin typeface="Arial"/>
                <a:cs typeface="Arial"/>
              </a:rPr>
              <a:t>no se saturan. En la fig. </a:t>
            </a:r>
            <a:r>
              <a:rPr sz="2400" dirty="0">
                <a:latin typeface="Arial"/>
                <a:cs typeface="Arial"/>
              </a:rPr>
              <a:t>2 </a:t>
            </a:r>
            <a:r>
              <a:rPr sz="2400" spc="-5" dirty="0">
                <a:latin typeface="Arial"/>
                <a:cs typeface="Arial"/>
              </a:rPr>
              <a:t>se muestra un circuito equivalente </a:t>
            </a:r>
            <a:r>
              <a:rPr sz="2400" dirty="0">
                <a:latin typeface="Arial"/>
                <a:cs typeface="Arial"/>
              </a:rPr>
              <a:t> </a:t>
            </a:r>
            <a:r>
              <a:rPr sz="2400" spc="-5" dirty="0">
                <a:latin typeface="Arial"/>
                <a:cs typeface="Arial"/>
              </a:rPr>
              <a:t>correspondiente </a:t>
            </a:r>
            <a:r>
              <a:rPr sz="2400" dirty="0">
                <a:latin typeface="Arial"/>
                <a:cs typeface="Arial"/>
              </a:rPr>
              <a:t>a </a:t>
            </a:r>
            <a:r>
              <a:rPr sz="2400" spc="-5" dirty="0">
                <a:latin typeface="Arial"/>
                <a:cs typeface="Arial"/>
              </a:rPr>
              <a:t>esta situación. </a:t>
            </a:r>
            <a:endParaRPr lang="en-US" sz="2400" spc="-5" dirty="0" smtClean="0">
              <a:latin typeface="Arial"/>
              <a:cs typeface="Arial"/>
            </a:endParaRPr>
          </a:p>
          <a:p>
            <a:pPr marL="672465" indent="-342900" algn="just">
              <a:spcBef>
                <a:spcPts val="100"/>
              </a:spcBef>
              <a:buFont typeface="Arial" panose="020B0604020202020204" pitchFamily="34" charset="0"/>
              <a:buChar char="•"/>
            </a:pPr>
            <a:endParaRPr lang="en-US" sz="2400" spc="-5" dirty="0">
              <a:latin typeface="Arial"/>
              <a:cs typeface="Arial"/>
            </a:endParaRPr>
          </a:p>
          <a:p>
            <a:pPr marL="672465" indent="-342900" algn="just">
              <a:spcBef>
                <a:spcPts val="100"/>
              </a:spcBef>
              <a:buFont typeface="Arial" panose="020B0604020202020204" pitchFamily="34" charset="0"/>
              <a:buChar char="•"/>
            </a:pPr>
            <a:r>
              <a:rPr sz="2400" spc="-5" dirty="0" smtClean="0">
                <a:latin typeface="Arial"/>
                <a:cs typeface="Arial"/>
              </a:rPr>
              <a:t>Los </a:t>
            </a:r>
            <a:r>
              <a:rPr sz="2400" spc="-5" dirty="0">
                <a:latin typeface="Arial"/>
                <a:cs typeface="Arial"/>
              </a:rPr>
              <a:t>TI TC1, TC2 </a:t>
            </a:r>
            <a:r>
              <a:rPr sz="2400" dirty="0">
                <a:latin typeface="Arial"/>
                <a:cs typeface="Arial"/>
              </a:rPr>
              <a:t>y </a:t>
            </a:r>
            <a:r>
              <a:rPr sz="2400" spc="-5" dirty="0">
                <a:latin typeface="Arial"/>
                <a:cs typeface="Arial"/>
              </a:rPr>
              <a:t>TC3 se comportan como fuentes de </a:t>
            </a:r>
            <a:r>
              <a:rPr sz="2400" dirty="0">
                <a:latin typeface="Arial"/>
                <a:cs typeface="Arial"/>
              </a:rPr>
              <a:t> </a:t>
            </a:r>
            <a:r>
              <a:rPr sz="2400" spc="-5" dirty="0">
                <a:latin typeface="Arial"/>
                <a:cs typeface="Arial"/>
              </a:rPr>
              <a:t>corriente</a:t>
            </a:r>
            <a:r>
              <a:rPr sz="2400" spc="145" dirty="0">
                <a:latin typeface="Arial"/>
                <a:cs typeface="Arial"/>
              </a:rPr>
              <a:t> </a:t>
            </a:r>
            <a:r>
              <a:rPr sz="2400" spc="-5" dirty="0">
                <a:latin typeface="Arial"/>
                <a:cs typeface="Arial"/>
              </a:rPr>
              <a:t>ideales;</a:t>
            </a:r>
            <a:r>
              <a:rPr sz="2400" spc="145" dirty="0">
                <a:latin typeface="Arial"/>
                <a:cs typeface="Arial"/>
              </a:rPr>
              <a:t> </a:t>
            </a:r>
            <a:r>
              <a:rPr sz="2400" spc="-5" dirty="0">
                <a:latin typeface="Arial"/>
                <a:cs typeface="Arial"/>
              </a:rPr>
              <a:t>el</a:t>
            </a:r>
            <a:r>
              <a:rPr sz="2400" spc="150" dirty="0">
                <a:latin typeface="Arial"/>
                <a:cs typeface="Arial"/>
              </a:rPr>
              <a:t> </a:t>
            </a:r>
            <a:r>
              <a:rPr sz="2400" spc="-5" dirty="0">
                <a:latin typeface="Arial"/>
                <a:cs typeface="Arial"/>
              </a:rPr>
              <a:t>TC4</a:t>
            </a:r>
            <a:r>
              <a:rPr sz="2400" spc="145" dirty="0">
                <a:latin typeface="Arial"/>
                <a:cs typeface="Arial"/>
              </a:rPr>
              <a:t> </a:t>
            </a:r>
            <a:r>
              <a:rPr sz="2400" spc="-5" dirty="0">
                <a:latin typeface="Arial"/>
                <a:cs typeface="Arial"/>
              </a:rPr>
              <a:t>se</a:t>
            </a:r>
            <a:r>
              <a:rPr sz="2400" spc="150" dirty="0">
                <a:latin typeface="Arial"/>
                <a:cs typeface="Arial"/>
              </a:rPr>
              <a:t> </a:t>
            </a:r>
            <a:r>
              <a:rPr sz="2400" spc="-5" dirty="0">
                <a:latin typeface="Arial"/>
                <a:cs typeface="Arial"/>
              </a:rPr>
              <a:t>supone</a:t>
            </a:r>
            <a:r>
              <a:rPr sz="2400" spc="145" dirty="0">
                <a:latin typeface="Arial"/>
                <a:cs typeface="Arial"/>
              </a:rPr>
              <a:t> </a:t>
            </a:r>
            <a:r>
              <a:rPr sz="2400" spc="-5" dirty="0">
                <a:latin typeface="Arial"/>
                <a:cs typeface="Arial"/>
              </a:rPr>
              <a:t>tan</a:t>
            </a:r>
            <a:r>
              <a:rPr sz="2400" spc="150" dirty="0">
                <a:latin typeface="Arial"/>
                <a:cs typeface="Arial"/>
              </a:rPr>
              <a:t> </a:t>
            </a:r>
            <a:r>
              <a:rPr sz="2400" spc="-5" dirty="0">
                <a:latin typeface="Arial"/>
                <a:cs typeface="Arial"/>
              </a:rPr>
              <a:t>saturado,</a:t>
            </a:r>
            <a:r>
              <a:rPr sz="2400" spc="140" dirty="0">
                <a:latin typeface="Arial"/>
                <a:cs typeface="Arial"/>
              </a:rPr>
              <a:t> </a:t>
            </a:r>
            <a:r>
              <a:rPr sz="2400" spc="-5" dirty="0">
                <a:latin typeface="Arial"/>
                <a:cs typeface="Arial"/>
              </a:rPr>
              <a:t>que</a:t>
            </a:r>
            <a:r>
              <a:rPr sz="2400" spc="145" dirty="0">
                <a:latin typeface="Arial"/>
                <a:cs typeface="Arial"/>
              </a:rPr>
              <a:t> </a:t>
            </a:r>
            <a:r>
              <a:rPr sz="2400" spc="-5" dirty="0">
                <a:latin typeface="Arial"/>
                <a:cs typeface="Arial"/>
              </a:rPr>
              <a:t>su</a:t>
            </a:r>
            <a:r>
              <a:rPr sz="2400" spc="140" dirty="0">
                <a:latin typeface="Arial"/>
                <a:cs typeface="Arial"/>
              </a:rPr>
              <a:t> </a:t>
            </a:r>
            <a:r>
              <a:rPr sz="2400" spc="-5" dirty="0">
                <a:latin typeface="Arial"/>
                <a:cs typeface="Arial"/>
              </a:rPr>
              <a:t>impedancia</a:t>
            </a:r>
            <a:r>
              <a:rPr sz="2400" spc="145" dirty="0">
                <a:latin typeface="Arial"/>
                <a:cs typeface="Arial"/>
              </a:rPr>
              <a:t> </a:t>
            </a:r>
            <a:r>
              <a:rPr sz="2400" spc="-5" dirty="0">
                <a:latin typeface="Arial"/>
                <a:cs typeface="Arial"/>
              </a:rPr>
              <a:t>de</a:t>
            </a:r>
            <a:r>
              <a:rPr sz="2400" spc="140" dirty="0">
                <a:latin typeface="Arial"/>
                <a:cs typeface="Arial"/>
              </a:rPr>
              <a:t> </a:t>
            </a:r>
            <a:r>
              <a:rPr sz="2400" spc="-5" dirty="0">
                <a:latin typeface="Arial"/>
                <a:cs typeface="Arial"/>
              </a:rPr>
              <a:t>magnetización</a:t>
            </a:r>
            <a:r>
              <a:rPr sz="2400" spc="145" dirty="0">
                <a:latin typeface="Arial"/>
                <a:cs typeface="Arial"/>
              </a:rPr>
              <a:t> </a:t>
            </a:r>
            <a:r>
              <a:rPr sz="2400" spc="-5" dirty="0">
                <a:latin typeface="Arial"/>
                <a:cs typeface="Arial"/>
              </a:rPr>
              <a:t>es </a:t>
            </a:r>
            <a:r>
              <a:rPr sz="2400" spc="-320" dirty="0">
                <a:latin typeface="Arial"/>
                <a:cs typeface="Arial"/>
              </a:rPr>
              <a:t> </a:t>
            </a:r>
            <a:r>
              <a:rPr sz="2400" spc="-5" dirty="0">
                <a:latin typeface="Arial"/>
                <a:cs typeface="Arial"/>
              </a:rPr>
              <a:t>cero (se desprecia la impedancia de núcleo de </a:t>
            </a:r>
            <a:r>
              <a:rPr sz="2400" dirty="0">
                <a:latin typeface="Arial"/>
                <a:cs typeface="Arial"/>
              </a:rPr>
              <a:t>aire </a:t>
            </a:r>
            <a:r>
              <a:rPr sz="2400" spc="-5" dirty="0">
                <a:latin typeface="Arial"/>
                <a:cs typeface="Arial"/>
              </a:rPr>
              <a:t>del </a:t>
            </a:r>
            <a:r>
              <a:rPr sz="2400" dirty="0">
                <a:latin typeface="Arial"/>
                <a:cs typeface="Arial"/>
              </a:rPr>
              <a:t>transformador). </a:t>
            </a:r>
            <a:endParaRPr lang="en-US" sz="2400" dirty="0" smtClean="0">
              <a:latin typeface="Arial"/>
              <a:cs typeface="Arial"/>
            </a:endParaRPr>
          </a:p>
          <a:p>
            <a:pPr marL="672465" indent="-342900" algn="just">
              <a:spcBef>
                <a:spcPts val="100"/>
              </a:spcBef>
              <a:buFont typeface="Arial" panose="020B0604020202020204" pitchFamily="34" charset="0"/>
              <a:buChar char="•"/>
            </a:pPr>
            <a:endParaRPr lang="en-US" sz="2400" spc="-5" dirty="0">
              <a:latin typeface="Arial"/>
              <a:cs typeface="Arial"/>
            </a:endParaRPr>
          </a:p>
          <a:p>
            <a:pPr marL="672465" indent="-342900" algn="just">
              <a:spcBef>
                <a:spcPts val="100"/>
              </a:spcBef>
              <a:buFont typeface="Arial" panose="020B0604020202020204" pitchFamily="34" charset="0"/>
              <a:buChar char="•"/>
            </a:pPr>
            <a:r>
              <a:rPr sz="2400" spc="-5" dirty="0" smtClean="0">
                <a:latin typeface="Arial"/>
                <a:cs typeface="Arial"/>
              </a:rPr>
              <a:t>La </a:t>
            </a:r>
            <a:r>
              <a:rPr sz="2400" spc="-5" dirty="0">
                <a:latin typeface="Arial"/>
                <a:cs typeface="Arial"/>
              </a:rPr>
              <a:t>resistencia Rs </a:t>
            </a:r>
            <a:r>
              <a:rPr sz="2400" dirty="0">
                <a:latin typeface="Arial"/>
                <a:cs typeface="Arial"/>
              </a:rPr>
              <a:t> </a:t>
            </a:r>
            <a:r>
              <a:rPr sz="2400" spc="-5" dirty="0">
                <a:latin typeface="Arial"/>
                <a:cs typeface="Arial"/>
              </a:rPr>
              <a:t>incluye la del arrollamiento secundario de TC4 </a:t>
            </a:r>
            <a:r>
              <a:rPr sz="2400" dirty="0">
                <a:latin typeface="Arial"/>
                <a:cs typeface="Arial"/>
              </a:rPr>
              <a:t>y </a:t>
            </a:r>
            <a:r>
              <a:rPr sz="2400" spc="-5" dirty="0">
                <a:latin typeface="Arial"/>
                <a:cs typeface="Arial"/>
              </a:rPr>
              <a:t>la de sus terminales. Rc es la resistencia de </a:t>
            </a:r>
            <a:r>
              <a:rPr sz="2400" dirty="0">
                <a:latin typeface="Arial"/>
                <a:cs typeface="Arial"/>
              </a:rPr>
              <a:t> </a:t>
            </a:r>
            <a:r>
              <a:rPr sz="2400" spc="-5" dirty="0">
                <a:latin typeface="Arial"/>
                <a:cs typeface="Arial"/>
              </a:rPr>
              <a:t>los</a:t>
            </a:r>
            <a:r>
              <a:rPr sz="2400" spc="130" dirty="0">
                <a:latin typeface="Arial"/>
                <a:cs typeface="Arial"/>
              </a:rPr>
              <a:t> </a:t>
            </a:r>
            <a:r>
              <a:rPr sz="2400" spc="-5" dirty="0" err="1">
                <a:latin typeface="Arial"/>
                <a:cs typeface="Arial"/>
              </a:rPr>
              <a:t>conductores</a:t>
            </a:r>
            <a:r>
              <a:rPr sz="2400" spc="140" dirty="0">
                <a:latin typeface="Arial"/>
                <a:cs typeface="Arial"/>
              </a:rPr>
              <a:t> </a:t>
            </a:r>
            <a:r>
              <a:rPr sz="2400" spc="-5" dirty="0" smtClean="0">
                <a:latin typeface="Arial"/>
                <a:cs typeface="Arial"/>
              </a:rPr>
              <a:t>ten</a:t>
            </a:r>
            <a:r>
              <a:rPr lang="es-AR" sz="2400" spc="-5" dirty="0" smtClean="0">
                <a:latin typeface="Arial"/>
                <a:cs typeface="Arial"/>
              </a:rPr>
              <a:t>d</a:t>
            </a:r>
            <a:r>
              <a:rPr sz="2400" spc="-5" dirty="0" err="1" smtClean="0">
                <a:latin typeface="Arial"/>
                <a:cs typeface="Arial"/>
              </a:rPr>
              <a:t>idos</a:t>
            </a:r>
            <a:r>
              <a:rPr sz="2400" spc="140" dirty="0" smtClean="0">
                <a:latin typeface="Arial"/>
                <a:cs typeface="Arial"/>
              </a:rPr>
              <a:t> </a:t>
            </a:r>
            <a:r>
              <a:rPr sz="2400" spc="-5" dirty="0">
                <a:latin typeface="Arial"/>
                <a:cs typeface="Arial"/>
              </a:rPr>
              <a:t>entre</a:t>
            </a:r>
            <a:r>
              <a:rPr sz="2400" spc="135" dirty="0">
                <a:latin typeface="Arial"/>
                <a:cs typeface="Arial"/>
              </a:rPr>
              <a:t> </a:t>
            </a:r>
            <a:r>
              <a:rPr sz="2400" spc="-5" dirty="0">
                <a:latin typeface="Arial"/>
                <a:cs typeface="Arial"/>
              </a:rPr>
              <a:t>el</a:t>
            </a:r>
            <a:r>
              <a:rPr sz="2400" spc="135" dirty="0">
                <a:latin typeface="Arial"/>
                <a:cs typeface="Arial"/>
              </a:rPr>
              <a:t> </a:t>
            </a:r>
            <a:r>
              <a:rPr sz="2400" spc="-5" dirty="0">
                <a:latin typeface="Arial"/>
                <a:cs typeface="Arial"/>
              </a:rPr>
              <a:t>TC4</a:t>
            </a:r>
            <a:r>
              <a:rPr sz="2400" spc="140" dirty="0">
                <a:latin typeface="Arial"/>
                <a:cs typeface="Arial"/>
              </a:rPr>
              <a:t> </a:t>
            </a:r>
            <a:r>
              <a:rPr sz="2400" dirty="0">
                <a:latin typeface="Arial"/>
                <a:cs typeface="Arial"/>
              </a:rPr>
              <a:t>y</a:t>
            </a:r>
            <a:r>
              <a:rPr sz="2400" spc="135" dirty="0">
                <a:latin typeface="Arial"/>
                <a:cs typeface="Arial"/>
              </a:rPr>
              <a:t> </a:t>
            </a:r>
            <a:r>
              <a:rPr sz="2400" spc="-5" dirty="0">
                <a:latin typeface="Arial"/>
                <a:cs typeface="Arial"/>
              </a:rPr>
              <a:t>el</a:t>
            </a:r>
            <a:r>
              <a:rPr sz="2400" spc="135" dirty="0">
                <a:latin typeface="Arial"/>
                <a:cs typeface="Arial"/>
              </a:rPr>
              <a:t> </a:t>
            </a:r>
            <a:r>
              <a:rPr sz="2400" spc="-5" dirty="0">
                <a:latin typeface="Arial"/>
                <a:cs typeface="Arial"/>
              </a:rPr>
              <a:t>punto</a:t>
            </a:r>
            <a:r>
              <a:rPr sz="2400" spc="135" dirty="0">
                <a:latin typeface="Arial"/>
                <a:cs typeface="Arial"/>
              </a:rPr>
              <a:t> </a:t>
            </a:r>
            <a:r>
              <a:rPr sz="2400" spc="-5" dirty="0">
                <a:latin typeface="Arial"/>
                <a:cs typeface="Arial"/>
              </a:rPr>
              <a:t>de</a:t>
            </a:r>
            <a:r>
              <a:rPr sz="2400" spc="135" dirty="0">
                <a:latin typeface="Arial"/>
                <a:cs typeface="Arial"/>
              </a:rPr>
              <a:t> </a:t>
            </a:r>
            <a:r>
              <a:rPr sz="2400" spc="-5" dirty="0">
                <a:latin typeface="Arial"/>
                <a:cs typeface="Arial"/>
              </a:rPr>
              <a:t>unión</a:t>
            </a:r>
            <a:r>
              <a:rPr sz="2400" spc="135" dirty="0">
                <a:latin typeface="Arial"/>
                <a:cs typeface="Arial"/>
              </a:rPr>
              <a:t> </a:t>
            </a:r>
            <a:r>
              <a:rPr sz="2400" spc="-5" dirty="0">
                <a:latin typeface="Arial"/>
                <a:cs typeface="Arial"/>
              </a:rPr>
              <a:t>en</a:t>
            </a:r>
            <a:r>
              <a:rPr sz="2400" spc="135" dirty="0">
                <a:latin typeface="Arial"/>
                <a:cs typeface="Arial"/>
              </a:rPr>
              <a:t> </a:t>
            </a:r>
            <a:r>
              <a:rPr sz="2400" spc="-5" dirty="0">
                <a:latin typeface="Arial"/>
                <a:cs typeface="Arial"/>
              </a:rPr>
              <a:t>paralelo</a:t>
            </a:r>
            <a:r>
              <a:rPr sz="2400" spc="130" dirty="0">
                <a:latin typeface="Arial"/>
                <a:cs typeface="Arial"/>
              </a:rPr>
              <a:t> </a:t>
            </a:r>
            <a:r>
              <a:rPr sz="2400" spc="-5" dirty="0">
                <a:latin typeface="Arial"/>
                <a:cs typeface="Arial"/>
              </a:rPr>
              <a:t>de</a:t>
            </a:r>
            <a:r>
              <a:rPr sz="2400" spc="135" dirty="0">
                <a:latin typeface="Arial"/>
                <a:cs typeface="Arial"/>
              </a:rPr>
              <a:t> </a:t>
            </a:r>
            <a:r>
              <a:rPr sz="2400" spc="-5" dirty="0">
                <a:latin typeface="Arial"/>
                <a:cs typeface="Arial"/>
              </a:rPr>
              <a:t>todos</a:t>
            </a:r>
            <a:r>
              <a:rPr sz="2400" spc="135" dirty="0">
                <a:latin typeface="Arial"/>
                <a:cs typeface="Arial"/>
              </a:rPr>
              <a:t> </a:t>
            </a:r>
            <a:r>
              <a:rPr sz="2400" spc="-5" dirty="0">
                <a:latin typeface="Arial"/>
                <a:cs typeface="Arial"/>
              </a:rPr>
              <a:t>los</a:t>
            </a:r>
            <a:r>
              <a:rPr sz="2400" spc="135" dirty="0">
                <a:latin typeface="Arial"/>
                <a:cs typeface="Arial"/>
              </a:rPr>
              <a:t> </a:t>
            </a:r>
            <a:r>
              <a:rPr sz="2400" spc="-5" dirty="0">
                <a:latin typeface="Arial"/>
                <a:cs typeface="Arial"/>
              </a:rPr>
              <a:t>TI</a:t>
            </a:r>
            <a:r>
              <a:rPr sz="2400" spc="135" dirty="0">
                <a:latin typeface="Arial"/>
                <a:cs typeface="Arial"/>
              </a:rPr>
              <a:t> </a:t>
            </a:r>
            <a:r>
              <a:rPr sz="2400" spc="-5" dirty="0">
                <a:latin typeface="Arial"/>
                <a:cs typeface="Arial"/>
              </a:rPr>
              <a:t>en</a:t>
            </a:r>
            <a:r>
              <a:rPr sz="2400" spc="135" dirty="0">
                <a:latin typeface="Arial"/>
                <a:cs typeface="Arial"/>
              </a:rPr>
              <a:t> </a:t>
            </a:r>
            <a:r>
              <a:rPr sz="2400" spc="-5" dirty="0">
                <a:latin typeface="Arial"/>
                <a:cs typeface="Arial"/>
              </a:rPr>
              <a:t>el </a:t>
            </a:r>
            <a:r>
              <a:rPr sz="2400" spc="-325" dirty="0">
                <a:latin typeface="Arial"/>
                <a:cs typeface="Arial"/>
              </a:rPr>
              <a:t> </a:t>
            </a:r>
            <a:r>
              <a:rPr sz="2400" spc="-5" dirty="0">
                <a:latin typeface="Arial"/>
                <a:cs typeface="Arial"/>
              </a:rPr>
              <a:t>patio</a:t>
            </a:r>
            <a:r>
              <a:rPr sz="2400" spc="114" dirty="0">
                <a:latin typeface="Arial"/>
                <a:cs typeface="Arial"/>
              </a:rPr>
              <a:t> </a:t>
            </a:r>
            <a:r>
              <a:rPr sz="2400" spc="-5" dirty="0">
                <a:latin typeface="Arial"/>
                <a:cs typeface="Arial"/>
              </a:rPr>
              <a:t>de</a:t>
            </a:r>
            <a:r>
              <a:rPr sz="2400" spc="120" dirty="0">
                <a:latin typeface="Arial"/>
                <a:cs typeface="Arial"/>
              </a:rPr>
              <a:t> </a:t>
            </a:r>
            <a:r>
              <a:rPr sz="2400" spc="-5" dirty="0">
                <a:latin typeface="Arial"/>
                <a:cs typeface="Arial"/>
              </a:rPr>
              <a:t>la</a:t>
            </a:r>
            <a:r>
              <a:rPr sz="2400" spc="120" dirty="0">
                <a:latin typeface="Arial"/>
                <a:cs typeface="Arial"/>
              </a:rPr>
              <a:t> </a:t>
            </a:r>
            <a:r>
              <a:rPr sz="2400" spc="-5" dirty="0">
                <a:latin typeface="Arial"/>
                <a:cs typeface="Arial"/>
              </a:rPr>
              <a:t>subestación.</a:t>
            </a:r>
            <a:r>
              <a:rPr sz="2400" spc="120" dirty="0">
                <a:latin typeface="Arial"/>
                <a:cs typeface="Arial"/>
              </a:rPr>
              <a:t> </a:t>
            </a:r>
            <a:endParaRPr lang="en-US" sz="2400" spc="120" dirty="0" smtClean="0">
              <a:latin typeface="Arial"/>
              <a:cs typeface="Arial"/>
            </a:endParaRPr>
          </a:p>
          <a:p>
            <a:pPr marL="672465" indent="-342900" algn="just">
              <a:spcBef>
                <a:spcPts val="100"/>
              </a:spcBef>
              <a:buFont typeface="Arial" panose="020B0604020202020204" pitchFamily="34" charset="0"/>
              <a:buChar char="•"/>
            </a:pPr>
            <a:endParaRPr lang="en-US" sz="2400" spc="120" dirty="0">
              <a:latin typeface="Arial"/>
              <a:cs typeface="Arial"/>
            </a:endParaRPr>
          </a:p>
          <a:p>
            <a:pPr marL="672465" indent="-342900" algn="just">
              <a:spcBef>
                <a:spcPts val="100"/>
              </a:spcBef>
              <a:buFont typeface="Arial" panose="020B0604020202020204" pitchFamily="34" charset="0"/>
              <a:buChar char="•"/>
            </a:pPr>
            <a:r>
              <a:rPr sz="2400" spc="-5" dirty="0" smtClean="0">
                <a:latin typeface="Arial"/>
                <a:cs typeface="Arial"/>
              </a:rPr>
              <a:t>Para</a:t>
            </a:r>
            <a:r>
              <a:rPr sz="2400" spc="120" dirty="0" smtClean="0">
                <a:latin typeface="Arial"/>
                <a:cs typeface="Arial"/>
              </a:rPr>
              <a:t> </a:t>
            </a:r>
            <a:r>
              <a:rPr sz="2400" spc="-5" dirty="0">
                <a:latin typeface="Arial"/>
                <a:cs typeface="Arial"/>
              </a:rPr>
              <a:t>fallas</a:t>
            </a:r>
            <a:r>
              <a:rPr sz="2400" spc="120" dirty="0">
                <a:latin typeface="Arial"/>
                <a:cs typeface="Arial"/>
              </a:rPr>
              <a:t> </a:t>
            </a:r>
            <a:r>
              <a:rPr sz="2400" spc="-5" dirty="0">
                <a:latin typeface="Arial"/>
                <a:cs typeface="Arial"/>
              </a:rPr>
              <a:t>entre</a:t>
            </a:r>
            <a:r>
              <a:rPr sz="2400" spc="120" dirty="0">
                <a:latin typeface="Arial"/>
                <a:cs typeface="Arial"/>
              </a:rPr>
              <a:t> </a:t>
            </a:r>
            <a:r>
              <a:rPr sz="2400" spc="-5" dirty="0">
                <a:latin typeface="Arial"/>
                <a:cs typeface="Arial"/>
              </a:rPr>
              <a:t>fases</a:t>
            </a:r>
            <a:r>
              <a:rPr sz="2400" spc="120" dirty="0">
                <a:latin typeface="Arial"/>
                <a:cs typeface="Arial"/>
              </a:rPr>
              <a:t> </a:t>
            </a:r>
            <a:r>
              <a:rPr sz="2400" spc="-5" dirty="0">
                <a:latin typeface="Arial"/>
                <a:cs typeface="Arial"/>
              </a:rPr>
              <a:t>el</a:t>
            </a:r>
            <a:r>
              <a:rPr sz="2400" spc="110" dirty="0">
                <a:latin typeface="Arial"/>
                <a:cs typeface="Arial"/>
              </a:rPr>
              <a:t> </a:t>
            </a:r>
            <a:r>
              <a:rPr sz="2400" spc="-5" dirty="0">
                <a:latin typeface="Arial"/>
                <a:cs typeface="Arial"/>
              </a:rPr>
              <a:t>valor</a:t>
            </a:r>
            <a:r>
              <a:rPr sz="2400" spc="110" dirty="0">
                <a:latin typeface="Arial"/>
                <a:cs typeface="Arial"/>
              </a:rPr>
              <a:t> </a:t>
            </a:r>
            <a:r>
              <a:rPr sz="2400" spc="-5" dirty="0">
                <a:latin typeface="Arial"/>
                <a:cs typeface="Arial"/>
              </a:rPr>
              <a:t>de</a:t>
            </a:r>
            <a:r>
              <a:rPr sz="2400" spc="114" dirty="0">
                <a:latin typeface="Arial"/>
                <a:cs typeface="Arial"/>
              </a:rPr>
              <a:t> </a:t>
            </a:r>
            <a:r>
              <a:rPr sz="2400" spc="-5" dirty="0">
                <a:latin typeface="Arial"/>
                <a:cs typeface="Arial"/>
              </a:rPr>
              <a:t>Rc</a:t>
            </a:r>
            <a:r>
              <a:rPr sz="2400" spc="114" dirty="0">
                <a:latin typeface="Arial"/>
                <a:cs typeface="Arial"/>
              </a:rPr>
              <a:t> </a:t>
            </a:r>
            <a:r>
              <a:rPr sz="2400" spc="-5" dirty="0">
                <a:latin typeface="Arial"/>
                <a:cs typeface="Arial"/>
              </a:rPr>
              <a:t>es</a:t>
            </a:r>
            <a:r>
              <a:rPr sz="2400" spc="114" dirty="0">
                <a:latin typeface="Arial"/>
                <a:cs typeface="Arial"/>
              </a:rPr>
              <a:t> </a:t>
            </a:r>
            <a:r>
              <a:rPr sz="2400" spc="-5" dirty="0">
                <a:latin typeface="Arial"/>
                <a:cs typeface="Arial"/>
              </a:rPr>
              <a:t>el</a:t>
            </a:r>
            <a:r>
              <a:rPr sz="2400" spc="114" dirty="0">
                <a:latin typeface="Arial"/>
                <a:cs typeface="Arial"/>
              </a:rPr>
              <a:t> </a:t>
            </a:r>
            <a:r>
              <a:rPr sz="2400" spc="-5" dirty="0">
                <a:latin typeface="Arial"/>
                <a:cs typeface="Arial"/>
              </a:rPr>
              <a:t>de</a:t>
            </a:r>
            <a:r>
              <a:rPr sz="2400" spc="114" dirty="0">
                <a:latin typeface="Arial"/>
                <a:cs typeface="Arial"/>
              </a:rPr>
              <a:t> </a:t>
            </a:r>
            <a:r>
              <a:rPr sz="2400" spc="-5" dirty="0">
                <a:latin typeface="Arial"/>
                <a:cs typeface="Arial"/>
              </a:rPr>
              <a:t>la</a:t>
            </a:r>
            <a:r>
              <a:rPr sz="2400" spc="114" dirty="0">
                <a:latin typeface="Arial"/>
                <a:cs typeface="Arial"/>
              </a:rPr>
              <a:t> </a:t>
            </a:r>
            <a:r>
              <a:rPr sz="2400" spc="-5" dirty="0">
                <a:latin typeface="Arial"/>
                <a:cs typeface="Arial"/>
              </a:rPr>
              <a:t>resistencia</a:t>
            </a:r>
            <a:r>
              <a:rPr sz="2400" spc="114" dirty="0">
                <a:latin typeface="Arial"/>
                <a:cs typeface="Arial"/>
              </a:rPr>
              <a:t> </a:t>
            </a:r>
            <a:r>
              <a:rPr sz="2400" spc="-5" dirty="0">
                <a:latin typeface="Arial"/>
                <a:cs typeface="Arial"/>
              </a:rPr>
              <a:t>de</a:t>
            </a:r>
            <a:r>
              <a:rPr sz="2400" spc="114" dirty="0">
                <a:latin typeface="Arial"/>
                <a:cs typeface="Arial"/>
              </a:rPr>
              <a:t> </a:t>
            </a:r>
            <a:r>
              <a:rPr sz="2400" spc="-5" dirty="0">
                <a:latin typeface="Arial"/>
                <a:cs typeface="Arial"/>
              </a:rPr>
              <a:t>un </a:t>
            </a:r>
            <a:r>
              <a:rPr sz="2400" spc="-325" dirty="0">
                <a:latin typeface="Arial"/>
                <a:cs typeface="Arial"/>
              </a:rPr>
              <a:t> </a:t>
            </a:r>
            <a:r>
              <a:rPr sz="2400" spc="-5" dirty="0">
                <a:latin typeface="Arial"/>
                <a:cs typeface="Arial"/>
              </a:rPr>
              <a:t>solo</a:t>
            </a:r>
            <a:r>
              <a:rPr sz="2400" dirty="0">
                <a:latin typeface="Arial"/>
                <a:cs typeface="Arial"/>
              </a:rPr>
              <a:t> </a:t>
            </a:r>
            <a:r>
              <a:rPr sz="2400" spc="-5" dirty="0">
                <a:latin typeface="Arial"/>
                <a:cs typeface="Arial"/>
              </a:rPr>
              <a:t>conductor,</a:t>
            </a:r>
            <a:r>
              <a:rPr sz="2400" dirty="0">
                <a:latin typeface="Arial"/>
                <a:cs typeface="Arial"/>
              </a:rPr>
              <a:t> </a:t>
            </a:r>
            <a:r>
              <a:rPr sz="2400" spc="-5" dirty="0">
                <a:latin typeface="Arial"/>
                <a:cs typeface="Arial"/>
              </a:rPr>
              <a:t>mientras</a:t>
            </a:r>
            <a:r>
              <a:rPr sz="2400" dirty="0">
                <a:latin typeface="Arial"/>
                <a:cs typeface="Arial"/>
              </a:rPr>
              <a:t> </a:t>
            </a:r>
            <a:r>
              <a:rPr sz="2400" spc="-5" dirty="0">
                <a:latin typeface="Arial"/>
                <a:cs typeface="Arial"/>
              </a:rPr>
              <a:t>que</a:t>
            </a:r>
            <a:r>
              <a:rPr sz="2400" dirty="0">
                <a:latin typeface="Arial"/>
                <a:cs typeface="Arial"/>
              </a:rPr>
              <a:t> </a:t>
            </a:r>
            <a:r>
              <a:rPr sz="2400" spc="-5" dirty="0">
                <a:latin typeface="Arial"/>
                <a:cs typeface="Arial"/>
              </a:rPr>
              <a:t>para</a:t>
            </a:r>
            <a:r>
              <a:rPr sz="2400" dirty="0">
                <a:latin typeface="Arial"/>
                <a:cs typeface="Arial"/>
              </a:rPr>
              <a:t> fallas</a:t>
            </a:r>
            <a:r>
              <a:rPr sz="2400" spc="5" dirty="0">
                <a:latin typeface="Arial"/>
                <a:cs typeface="Arial"/>
              </a:rPr>
              <a:t> </a:t>
            </a:r>
            <a:r>
              <a:rPr sz="2400" dirty="0">
                <a:latin typeface="Arial"/>
                <a:cs typeface="Arial"/>
              </a:rPr>
              <a:t>a</a:t>
            </a:r>
            <a:r>
              <a:rPr sz="2400" spc="5" dirty="0">
                <a:latin typeface="Arial"/>
                <a:cs typeface="Arial"/>
              </a:rPr>
              <a:t> </a:t>
            </a:r>
            <a:r>
              <a:rPr sz="2400" spc="-5" dirty="0">
                <a:latin typeface="Arial"/>
                <a:cs typeface="Arial"/>
              </a:rPr>
              <a:t>tierra</a:t>
            </a:r>
            <a:r>
              <a:rPr sz="2400" dirty="0">
                <a:latin typeface="Arial"/>
                <a:cs typeface="Arial"/>
              </a:rPr>
              <a:t> </a:t>
            </a:r>
            <a:r>
              <a:rPr sz="2400" spc="-5" dirty="0">
                <a:latin typeface="Arial"/>
                <a:cs typeface="Arial"/>
              </a:rPr>
              <a:t>Rc</a:t>
            </a:r>
            <a:r>
              <a:rPr sz="2400" dirty="0">
                <a:latin typeface="Arial"/>
                <a:cs typeface="Arial"/>
              </a:rPr>
              <a:t> </a:t>
            </a:r>
            <a:r>
              <a:rPr sz="2400" spc="-5" dirty="0">
                <a:latin typeface="Arial"/>
                <a:cs typeface="Arial"/>
              </a:rPr>
              <a:t>incluye</a:t>
            </a:r>
            <a:r>
              <a:rPr sz="2400" dirty="0">
                <a:latin typeface="Arial"/>
                <a:cs typeface="Arial"/>
              </a:rPr>
              <a:t> </a:t>
            </a:r>
            <a:r>
              <a:rPr sz="2400" spc="-5" dirty="0">
                <a:latin typeface="Arial"/>
                <a:cs typeface="Arial"/>
              </a:rPr>
              <a:t>las</a:t>
            </a:r>
            <a:r>
              <a:rPr sz="2400" dirty="0">
                <a:latin typeface="Arial"/>
                <a:cs typeface="Arial"/>
              </a:rPr>
              <a:t> </a:t>
            </a:r>
            <a:r>
              <a:rPr sz="2400" spc="-5" dirty="0">
                <a:latin typeface="Arial"/>
                <a:cs typeface="Arial"/>
              </a:rPr>
              <a:t>resistencia</a:t>
            </a:r>
            <a:r>
              <a:rPr sz="2400" dirty="0">
                <a:latin typeface="Arial"/>
                <a:cs typeface="Arial"/>
              </a:rPr>
              <a:t> </a:t>
            </a:r>
            <a:r>
              <a:rPr sz="2400" spc="-5" dirty="0">
                <a:latin typeface="Arial"/>
                <a:cs typeface="Arial"/>
              </a:rPr>
              <a:t>de</a:t>
            </a:r>
            <a:r>
              <a:rPr sz="2400" dirty="0">
                <a:latin typeface="Arial"/>
                <a:cs typeface="Arial"/>
              </a:rPr>
              <a:t> </a:t>
            </a:r>
            <a:r>
              <a:rPr sz="2400" spc="-5" dirty="0">
                <a:latin typeface="Arial"/>
                <a:cs typeface="Arial"/>
              </a:rPr>
              <a:t>los</a:t>
            </a:r>
            <a:r>
              <a:rPr sz="2400" dirty="0">
                <a:latin typeface="Arial"/>
                <a:cs typeface="Arial"/>
              </a:rPr>
              <a:t> </a:t>
            </a:r>
            <a:r>
              <a:rPr sz="2400" spc="-5" dirty="0">
                <a:latin typeface="Arial"/>
                <a:cs typeface="Arial"/>
              </a:rPr>
              <a:t>dos </a:t>
            </a:r>
            <a:r>
              <a:rPr sz="2400" dirty="0">
                <a:latin typeface="Arial"/>
                <a:cs typeface="Arial"/>
              </a:rPr>
              <a:t> conductores</a:t>
            </a:r>
            <a:r>
              <a:rPr sz="2400" spc="-5" dirty="0">
                <a:latin typeface="Arial"/>
                <a:cs typeface="Arial"/>
              </a:rPr>
              <a:t> </a:t>
            </a:r>
            <a:r>
              <a:rPr sz="2400" dirty="0">
                <a:latin typeface="Arial"/>
                <a:cs typeface="Arial"/>
              </a:rPr>
              <a:t>(ida y retorno). </a:t>
            </a:r>
            <a:r>
              <a:rPr sz="2400" spc="-5" dirty="0">
                <a:latin typeface="Arial"/>
                <a:cs typeface="Arial"/>
              </a:rPr>
              <a:t>Rd es</a:t>
            </a:r>
            <a:r>
              <a:rPr sz="2400" dirty="0">
                <a:latin typeface="Arial"/>
                <a:cs typeface="Arial"/>
              </a:rPr>
              <a:t> </a:t>
            </a:r>
            <a:r>
              <a:rPr sz="2400" spc="-5" dirty="0">
                <a:latin typeface="Arial"/>
                <a:cs typeface="Arial"/>
              </a:rPr>
              <a:t>la</a:t>
            </a:r>
            <a:r>
              <a:rPr sz="2400" dirty="0">
                <a:latin typeface="Arial"/>
                <a:cs typeface="Arial"/>
              </a:rPr>
              <a:t> </a:t>
            </a:r>
            <a:r>
              <a:rPr sz="2400" spc="-5" dirty="0">
                <a:latin typeface="Arial"/>
                <a:cs typeface="Arial"/>
              </a:rPr>
              <a:t>resistencia</a:t>
            </a:r>
            <a:r>
              <a:rPr sz="2400" dirty="0">
                <a:latin typeface="Arial"/>
                <a:cs typeface="Arial"/>
              </a:rPr>
              <a:t> </a:t>
            </a:r>
            <a:r>
              <a:rPr sz="2400" spc="-5" dirty="0">
                <a:latin typeface="Arial"/>
                <a:cs typeface="Arial"/>
              </a:rPr>
              <a:t>de la</a:t>
            </a:r>
            <a:r>
              <a:rPr sz="2400" dirty="0">
                <a:latin typeface="Arial"/>
                <a:cs typeface="Arial"/>
              </a:rPr>
              <a:t> </a:t>
            </a:r>
            <a:r>
              <a:rPr sz="2400" spc="-5" dirty="0">
                <a:latin typeface="Arial"/>
                <a:cs typeface="Arial"/>
              </a:rPr>
              <a:t>rama</a:t>
            </a:r>
            <a:r>
              <a:rPr sz="2400" dirty="0">
                <a:latin typeface="Arial"/>
                <a:cs typeface="Arial"/>
              </a:rPr>
              <a:t> </a:t>
            </a:r>
            <a:r>
              <a:rPr sz="2400" spc="-5" dirty="0">
                <a:latin typeface="Arial"/>
                <a:cs typeface="Arial"/>
              </a:rPr>
              <a:t>diferencial</a:t>
            </a:r>
            <a:r>
              <a:rPr sz="2400" dirty="0">
                <a:latin typeface="Arial"/>
                <a:cs typeface="Arial"/>
              </a:rPr>
              <a:t> </a:t>
            </a:r>
            <a:r>
              <a:rPr sz="2400" spc="-5" dirty="0">
                <a:latin typeface="Arial"/>
                <a:cs typeface="Arial"/>
              </a:rPr>
              <a:t>del esquema.</a:t>
            </a:r>
            <a:endParaRPr sz="2400" dirty="0">
              <a:latin typeface="Arial"/>
              <a:cs typeface="Arial"/>
            </a:endParaRPr>
          </a:p>
        </p:txBody>
      </p:sp>
      <p:pic>
        <p:nvPicPr>
          <p:cNvPr id="8" name="object 8"/>
          <p:cNvPicPr/>
          <p:nvPr/>
        </p:nvPicPr>
        <p:blipFill>
          <a:blip r:embed="rId2" cstate="print"/>
          <a:stretch>
            <a:fillRect/>
          </a:stretch>
        </p:blipFill>
        <p:spPr>
          <a:xfrm>
            <a:off x="4178299" y="4504267"/>
            <a:ext cx="8686800" cy="4953000"/>
          </a:xfrm>
          <a:prstGeom prst="rect">
            <a:avLst/>
          </a:prstGeom>
        </p:spPr>
      </p:pic>
      <p:sp>
        <p:nvSpPr>
          <p:cNvPr id="9" name="object 9"/>
          <p:cNvSpPr txBox="1"/>
          <p:nvPr/>
        </p:nvSpPr>
        <p:spPr>
          <a:xfrm>
            <a:off x="3987800" y="9465734"/>
            <a:ext cx="9448800" cy="382156"/>
          </a:xfrm>
          <a:prstGeom prst="rect">
            <a:avLst/>
          </a:prstGeom>
        </p:spPr>
        <p:txBody>
          <a:bodyPr vert="horz" wrap="square" lIns="0" tIns="12700" rIns="0" bIns="0" rtlCol="0">
            <a:spAutoFit/>
          </a:bodyPr>
          <a:lstStyle/>
          <a:p>
            <a:pPr marL="12700">
              <a:spcBef>
                <a:spcPts val="100"/>
              </a:spcBef>
            </a:pPr>
            <a:r>
              <a:rPr sz="2400" spc="-5" dirty="0">
                <a:latin typeface="Arial"/>
                <a:cs typeface="Arial"/>
              </a:rPr>
              <a:t>Fig. </a:t>
            </a:r>
            <a:r>
              <a:rPr sz="2400" dirty="0">
                <a:latin typeface="Arial"/>
                <a:cs typeface="Arial"/>
              </a:rPr>
              <a:t>2</a:t>
            </a:r>
            <a:r>
              <a:rPr sz="2400" spc="-5" dirty="0">
                <a:latin typeface="Arial"/>
                <a:cs typeface="Arial"/>
              </a:rPr>
              <a:t> Circuito equivalente de la fig. </a:t>
            </a:r>
            <a:r>
              <a:rPr sz="2400" dirty="0">
                <a:latin typeface="Arial"/>
                <a:cs typeface="Arial"/>
              </a:rPr>
              <a:t>1</a:t>
            </a:r>
            <a:r>
              <a:rPr sz="2400" spc="-5" dirty="0">
                <a:latin typeface="Arial"/>
                <a:cs typeface="Arial"/>
              </a:rPr>
              <a:t> con TC4 totalmente saturado</a:t>
            </a:r>
            <a:endParaRPr sz="2400" dirty="0">
              <a:latin typeface="Arial"/>
              <a:cs typeface="Arial"/>
            </a:endParaRPr>
          </a:p>
        </p:txBody>
      </p:sp>
    </p:spTree>
    <p:extLst>
      <p:ext uri="{BB962C8B-B14F-4D97-AF65-F5344CB8AC3E}">
        <p14:creationId xmlns:p14="http://schemas.microsoft.com/office/powerpoint/2010/main" val="2413202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1576" y="346272"/>
            <a:ext cx="8249540" cy="382156"/>
          </a:xfrm>
          <a:prstGeom prst="rect">
            <a:avLst/>
          </a:prstGeom>
        </p:spPr>
        <p:txBody>
          <a:bodyPr vert="horz" wrap="square" lIns="0" tIns="12700" rIns="0" bIns="0" rtlCol="0">
            <a:spAutoFit/>
          </a:bodyPr>
          <a:lstStyle/>
          <a:p>
            <a:pPr marL="12700">
              <a:spcBef>
                <a:spcPts val="100"/>
              </a:spcBef>
            </a:pPr>
            <a:r>
              <a:rPr sz="2400" spc="-5" dirty="0">
                <a:latin typeface="Arial"/>
                <a:cs typeface="Arial"/>
              </a:rPr>
              <a:t>La</a:t>
            </a:r>
            <a:r>
              <a:rPr sz="2400" spc="-10" dirty="0">
                <a:latin typeface="Arial"/>
                <a:cs typeface="Arial"/>
              </a:rPr>
              <a:t> </a:t>
            </a:r>
            <a:r>
              <a:rPr sz="2400" spc="-5" dirty="0">
                <a:latin typeface="Arial"/>
                <a:cs typeface="Arial"/>
              </a:rPr>
              <a:t>corriente</a:t>
            </a:r>
            <a:r>
              <a:rPr sz="2400" spc="-10" dirty="0">
                <a:latin typeface="Arial"/>
                <a:cs typeface="Arial"/>
              </a:rPr>
              <a:t> </a:t>
            </a:r>
            <a:r>
              <a:rPr sz="2400" spc="-5" dirty="0">
                <a:latin typeface="Arial"/>
                <a:cs typeface="Arial"/>
              </a:rPr>
              <a:t>diferencial de</a:t>
            </a:r>
            <a:r>
              <a:rPr sz="2400" spc="-10" dirty="0">
                <a:latin typeface="Arial"/>
                <a:cs typeface="Arial"/>
              </a:rPr>
              <a:t> </a:t>
            </a:r>
            <a:r>
              <a:rPr sz="2400" spc="-5" dirty="0">
                <a:latin typeface="Arial"/>
                <a:cs typeface="Arial"/>
              </a:rPr>
              <a:t>error</a:t>
            </a:r>
            <a:r>
              <a:rPr sz="2400" spc="-10" dirty="0">
                <a:latin typeface="Arial"/>
                <a:cs typeface="Arial"/>
              </a:rPr>
              <a:t> </a:t>
            </a:r>
            <a:r>
              <a:rPr sz="2400" spc="-5" dirty="0">
                <a:latin typeface="Arial"/>
                <a:cs typeface="Arial"/>
              </a:rPr>
              <a:t>está dada</a:t>
            </a:r>
            <a:r>
              <a:rPr sz="2400" spc="-10" dirty="0">
                <a:latin typeface="Arial"/>
                <a:cs typeface="Arial"/>
              </a:rPr>
              <a:t> </a:t>
            </a:r>
            <a:r>
              <a:rPr sz="2400" spc="-5" dirty="0">
                <a:latin typeface="Arial"/>
                <a:cs typeface="Arial"/>
              </a:rPr>
              <a:t>por:</a:t>
            </a:r>
            <a:endParaRPr sz="2400" dirty="0">
              <a:latin typeface="Arial"/>
              <a:cs typeface="Arial"/>
            </a:endParaRPr>
          </a:p>
        </p:txBody>
      </p:sp>
      <p:sp>
        <p:nvSpPr>
          <p:cNvPr id="12" name="object 12"/>
          <p:cNvSpPr txBox="1"/>
          <p:nvPr/>
        </p:nvSpPr>
        <p:spPr>
          <a:xfrm>
            <a:off x="646176" y="2667000"/>
            <a:ext cx="16763999" cy="6763390"/>
          </a:xfrm>
          <a:prstGeom prst="rect">
            <a:avLst/>
          </a:prstGeom>
        </p:spPr>
        <p:txBody>
          <a:bodyPr vert="horz" wrap="square" lIns="0" tIns="12700" rIns="0" bIns="0" rtlCol="0">
            <a:spAutoFit/>
          </a:bodyPr>
          <a:lstStyle/>
          <a:p>
            <a:pPr marL="406400" marR="56515" indent="-342900" algn="just">
              <a:spcBef>
                <a:spcPts val="100"/>
              </a:spcBef>
              <a:buFont typeface="Arial" panose="020B0604020202020204" pitchFamily="34" charset="0"/>
              <a:buChar char="•"/>
            </a:pP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la</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ec.</a:t>
            </a:r>
            <a:r>
              <a:rPr sz="2400" b="1" i="1" spc="175" dirty="0">
                <a:solidFill>
                  <a:srgbClr val="FF0000"/>
                </a:solidFill>
                <a:effectLst>
                  <a:outerShdw blurRad="38100" dist="38100" dir="2700000" algn="tl">
                    <a:srgbClr val="000000">
                      <a:alpha val="43137"/>
                    </a:srgbClr>
                  </a:outerShdw>
                </a:effectLst>
                <a:latin typeface="Arial"/>
                <a:cs typeface="Arial"/>
              </a:rPr>
              <a:t> </a:t>
            </a:r>
            <a:r>
              <a:rPr sz="2400" b="1" i="1" dirty="0">
                <a:solidFill>
                  <a:srgbClr val="FF0000"/>
                </a:solidFill>
                <a:effectLst>
                  <a:outerShdw blurRad="38100" dist="38100" dir="2700000" algn="tl">
                    <a:srgbClr val="000000">
                      <a:alpha val="43137"/>
                    </a:srgbClr>
                  </a:outerShdw>
                </a:effectLst>
                <a:latin typeface="Arial"/>
                <a:cs typeface="Arial"/>
              </a:rPr>
              <a:t>1</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puede</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verse</a:t>
            </a:r>
            <a:r>
              <a:rPr sz="2400" b="1" i="1" spc="17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que</a:t>
            </a:r>
            <a:r>
              <a:rPr sz="2400" b="1" i="1" spc="65" dirty="0">
                <a:solidFill>
                  <a:srgbClr val="FF0000"/>
                </a:solidFill>
                <a:effectLst>
                  <a:outerShdw blurRad="38100" dist="38100" dir="2700000" algn="tl">
                    <a:srgbClr val="000000">
                      <a:alpha val="43137"/>
                    </a:srgbClr>
                  </a:outerShdw>
                </a:effectLst>
                <a:latin typeface="Arial"/>
                <a:cs typeface="Arial"/>
              </a:rPr>
              <a:t> </a:t>
            </a:r>
            <a:r>
              <a:rPr sz="2400" b="1" i="1" spc="35" dirty="0">
                <a:solidFill>
                  <a:srgbClr val="FF0000"/>
                </a:solidFill>
                <a:effectLst>
                  <a:outerShdw blurRad="38100" dist="38100" dir="2700000" algn="tl">
                    <a:srgbClr val="000000">
                      <a:alpha val="43137"/>
                    </a:srgbClr>
                  </a:outerShdw>
                </a:effectLst>
                <a:latin typeface="Times New Roman"/>
                <a:cs typeface="Times New Roman"/>
              </a:rPr>
              <a:t>I</a:t>
            </a:r>
            <a:r>
              <a:rPr sz="2400" b="1" i="1" spc="52" baseline="-23809" dirty="0">
                <a:solidFill>
                  <a:srgbClr val="FF0000"/>
                </a:solidFill>
                <a:effectLst>
                  <a:outerShdw blurRad="38100" dist="38100" dir="2700000" algn="tl">
                    <a:srgbClr val="000000">
                      <a:alpha val="43137"/>
                    </a:srgbClr>
                  </a:outerShdw>
                </a:effectLst>
                <a:latin typeface="Times New Roman"/>
                <a:cs typeface="Times New Roman"/>
              </a:rPr>
              <a:t>d </a:t>
            </a:r>
            <a:r>
              <a:rPr sz="2400" b="1" i="1" spc="247" baseline="-23809" dirty="0">
                <a:solidFill>
                  <a:srgbClr val="FF0000"/>
                </a:solidFill>
                <a:effectLst>
                  <a:outerShdw blurRad="38100" dist="38100" dir="2700000" algn="tl">
                    <a:srgbClr val="000000">
                      <a:alpha val="43137"/>
                    </a:srgbClr>
                  </a:outerShdw>
                </a:effectLst>
                <a:latin typeface="Times New Roman"/>
                <a:cs typeface="Times New Roman"/>
              </a:rPr>
              <a:t> </a:t>
            </a:r>
            <a:r>
              <a:rPr sz="2400" b="1" i="1" spc="-5" dirty="0">
                <a:solidFill>
                  <a:srgbClr val="FF0000"/>
                </a:solidFill>
                <a:effectLst>
                  <a:outerShdw blurRad="38100" dist="38100" dir="2700000" algn="tl">
                    <a:srgbClr val="000000">
                      <a:alpha val="43137"/>
                    </a:srgbClr>
                  </a:outerShdw>
                </a:effectLst>
                <a:latin typeface="Arial"/>
                <a:cs typeface="Arial"/>
              </a:rPr>
              <a:t>disminuye</a:t>
            </a:r>
            <a:r>
              <a:rPr sz="2400" b="1" i="1" spc="16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con</a:t>
            </a:r>
            <a:r>
              <a:rPr sz="2400" b="1" i="1" spc="16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el</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aumento</a:t>
            </a:r>
            <a:r>
              <a:rPr sz="2400" b="1" i="1" spc="16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spc="395" dirty="0">
                <a:solidFill>
                  <a:srgbClr val="FF0000"/>
                </a:solidFill>
                <a:effectLst>
                  <a:outerShdw blurRad="38100" dist="38100" dir="2700000" algn="tl">
                    <a:srgbClr val="000000">
                      <a:alpha val="43137"/>
                    </a:srgbClr>
                  </a:outerShdw>
                </a:effectLst>
                <a:latin typeface="Arial"/>
                <a:cs typeface="Arial"/>
              </a:rPr>
              <a:t> </a:t>
            </a:r>
            <a:r>
              <a:rPr sz="2400" b="1" i="1" spc="-20" dirty="0">
                <a:solidFill>
                  <a:srgbClr val="FF0000"/>
                </a:solidFill>
                <a:effectLst>
                  <a:outerShdw blurRad="38100" dist="38100" dir="2700000" algn="tl">
                    <a:srgbClr val="000000">
                      <a:alpha val="43137"/>
                    </a:srgbClr>
                  </a:outerShdw>
                </a:effectLst>
                <a:latin typeface="Times New Roman"/>
                <a:cs typeface="Times New Roman"/>
              </a:rPr>
              <a:t>R</a:t>
            </a:r>
            <a:r>
              <a:rPr sz="2400" b="1" i="1" spc="-30" baseline="-23809" dirty="0">
                <a:solidFill>
                  <a:srgbClr val="FF0000"/>
                </a:solidFill>
                <a:effectLst>
                  <a:outerShdw blurRad="38100" dist="38100" dir="2700000" algn="tl">
                    <a:srgbClr val="000000">
                      <a:alpha val="43137"/>
                    </a:srgbClr>
                  </a:outerShdw>
                </a:effectLst>
                <a:latin typeface="Times New Roman"/>
                <a:cs typeface="Times New Roman"/>
              </a:rPr>
              <a:t>d</a:t>
            </a:r>
            <a:r>
              <a:rPr sz="2400" b="1" i="1" spc="232" baseline="-23809" dirty="0">
                <a:solidFill>
                  <a:srgbClr val="FF0000"/>
                </a:solidFill>
                <a:effectLst>
                  <a:outerShdw blurRad="38100" dist="38100" dir="2700000" algn="tl">
                    <a:srgbClr val="000000">
                      <a:alpha val="43137"/>
                    </a:srgbClr>
                  </a:outerShdw>
                </a:effectLst>
                <a:latin typeface="Times New Roman"/>
                <a:cs typeface="Times New Roman"/>
              </a:rPr>
              <a:t> </a:t>
            </a:r>
            <a:r>
              <a:rPr sz="2400" b="1" i="1" dirty="0">
                <a:solidFill>
                  <a:srgbClr val="FF0000"/>
                </a:solidFill>
                <a:effectLst>
                  <a:outerShdw blurRad="38100" dist="38100" dir="2700000" algn="tl">
                    <a:srgbClr val="000000">
                      <a:alpha val="43137"/>
                    </a:srgbClr>
                  </a:outerShdw>
                </a:effectLst>
                <a:latin typeface="Arial"/>
                <a:cs typeface="Arial"/>
              </a:rPr>
              <a:t>y</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con</a:t>
            </a:r>
            <a:r>
              <a:rPr sz="2400" b="1" i="1" spc="16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la</a:t>
            </a:r>
            <a:r>
              <a:rPr sz="2400" b="1" i="1" spc="16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disminución</a:t>
            </a:r>
            <a:r>
              <a:rPr sz="2400" b="1" i="1" spc="17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 </a:t>
            </a:r>
            <a:r>
              <a:rPr sz="2400" b="1" i="1" spc="-325" dirty="0">
                <a:solidFill>
                  <a:srgbClr val="FF0000"/>
                </a:solidFill>
                <a:effectLst>
                  <a:outerShdw blurRad="38100" dist="38100" dir="2700000" algn="tl">
                    <a:srgbClr val="000000">
                      <a:alpha val="43137"/>
                    </a:srgbClr>
                  </a:outerShdw>
                </a:effectLst>
                <a:latin typeface="Arial"/>
                <a:cs typeface="Arial"/>
              </a:rPr>
              <a:t> </a:t>
            </a:r>
            <a:r>
              <a:rPr sz="2400" b="1" i="1" spc="-25" dirty="0">
                <a:solidFill>
                  <a:srgbClr val="FF0000"/>
                </a:solidFill>
                <a:effectLst>
                  <a:outerShdw blurRad="38100" dist="38100" dir="2700000" algn="tl">
                    <a:srgbClr val="000000">
                      <a:alpha val="43137"/>
                    </a:srgbClr>
                  </a:outerShdw>
                </a:effectLst>
                <a:latin typeface="Times New Roman"/>
                <a:cs typeface="Times New Roman"/>
              </a:rPr>
              <a:t>R</a:t>
            </a:r>
            <a:r>
              <a:rPr sz="2400" b="1" i="1" spc="-37" baseline="-23809" dirty="0">
                <a:solidFill>
                  <a:srgbClr val="FF0000"/>
                </a:solidFill>
                <a:effectLst>
                  <a:outerShdw blurRad="38100" dist="38100" dir="2700000" algn="tl">
                    <a:srgbClr val="000000">
                      <a:alpha val="43137"/>
                    </a:srgbClr>
                  </a:outerShdw>
                </a:effectLst>
                <a:latin typeface="Times New Roman"/>
                <a:cs typeface="Times New Roman"/>
              </a:rPr>
              <a:t>c</a:t>
            </a:r>
            <a:r>
              <a:rPr sz="2400" b="1" i="1" spc="-30" baseline="-23809" dirty="0">
                <a:solidFill>
                  <a:srgbClr val="FF0000"/>
                </a:solidFill>
                <a:effectLst>
                  <a:outerShdw blurRad="38100" dist="38100" dir="2700000" algn="tl">
                    <a:srgbClr val="000000">
                      <a:alpha val="43137"/>
                    </a:srgbClr>
                  </a:outerShdw>
                </a:effectLst>
                <a:latin typeface="Times New Roman"/>
                <a:cs typeface="Times New Roman"/>
              </a:rPr>
              <a:t> </a:t>
            </a:r>
            <a:r>
              <a:rPr sz="2400" b="1" i="1" dirty="0">
                <a:solidFill>
                  <a:srgbClr val="FF0000"/>
                </a:solidFill>
                <a:effectLst>
                  <a:outerShdw blurRad="38100" dist="38100" dir="2700000" algn="tl">
                    <a:srgbClr val="000000">
                      <a:alpha val="43137"/>
                    </a:srgbClr>
                  </a:outerShdw>
                </a:effectLst>
                <a:latin typeface="Symbol"/>
                <a:cs typeface="Symbol"/>
              </a:rPr>
              <a:t></a:t>
            </a:r>
            <a:r>
              <a:rPr sz="2400" b="1" i="1" dirty="0">
                <a:solidFill>
                  <a:srgbClr val="FF0000"/>
                </a:solidFill>
                <a:effectLst>
                  <a:outerShdw blurRad="38100" dist="38100" dir="2700000" algn="tl">
                    <a:srgbClr val="000000">
                      <a:alpha val="43137"/>
                    </a:srgbClr>
                  </a:outerShdw>
                </a:effectLst>
                <a:latin typeface="Times New Roman"/>
                <a:cs typeface="Times New Roman"/>
              </a:rPr>
              <a:t> </a:t>
            </a:r>
            <a:r>
              <a:rPr sz="2400" b="1" i="1" spc="-15" dirty="0">
                <a:solidFill>
                  <a:srgbClr val="FF0000"/>
                </a:solidFill>
                <a:effectLst>
                  <a:outerShdw blurRad="38100" dist="38100" dir="2700000" algn="tl">
                    <a:srgbClr val="000000">
                      <a:alpha val="43137"/>
                    </a:srgbClr>
                  </a:outerShdw>
                </a:effectLst>
                <a:latin typeface="Times New Roman"/>
                <a:cs typeface="Times New Roman"/>
              </a:rPr>
              <a:t>R</a:t>
            </a:r>
            <a:r>
              <a:rPr sz="2400" b="1" i="1" spc="-22" baseline="-23809" dirty="0">
                <a:solidFill>
                  <a:srgbClr val="FF0000"/>
                </a:solidFill>
                <a:effectLst>
                  <a:outerShdw blurRad="38100" dist="38100" dir="2700000" algn="tl">
                    <a:srgbClr val="000000">
                      <a:alpha val="43137"/>
                    </a:srgbClr>
                  </a:outerShdw>
                </a:effectLst>
                <a:latin typeface="Times New Roman"/>
                <a:cs typeface="Times New Roman"/>
              </a:rPr>
              <a:t>s </a:t>
            </a:r>
            <a:r>
              <a:rPr sz="2400" b="1" i="1" dirty="0">
                <a:solidFill>
                  <a:srgbClr val="FF0000"/>
                </a:solidFill>
                <a:effectLst>
                  <a:outerShdw blurRad="38100" dist="38100" dir="2700000" algn="tl">
                    <a:srgbClr val="000000">
                      <a:alpha val="43137"/>
                    </a:srgbClr>
                  </a:outerShdw>
                </a:effectLst>
                <a:latin typeface="Arial"/>
                <a:cs typeface="Arial"/>
              </a:rPr>
              <a:t>.</a:t>
            </a:r>
            <a:r>
              <a:rPr sz="2400" b="1" i="1" spc="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Esto</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constituye</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el</a:t>
            </a:r>
            <a:r>
              <a:rPr sz="2400" b="1" i="1" dirty="0">
                <a:solidFill>
                  <a:srgbClr val="FF0000"/>
                </a:solidFill>
                <a:effectLst>
                  <a:outerShdw blurRad="38100" dist="38100" dir="2700000" algn="tl">
                    <a:srgbClr val="000000">
                      <a:alpha val="43137"/>
                    </a:srgbClr>
                  </a:outerShdw>
                </a:effectLst>
                <a:latin typeface="Arial"/>
                <a:cs typeface="Arial"/>
              </a:rPr>
              <a:t> fundamento</a:t>
            </a:r>
            <a:r>
              <a:rPr sz="2400" b="1" i="1" spc="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del</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método</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protección</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diferencial</a:t>
            </a:r>
            <a:r>
              <a:rPr sz="2400" b="1" i="1" spc="32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spc="32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alta </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impedancia</a:t>
            </a:r>
            <a:r>
              <a:rPr sz="2400" b="1" i="1" spc="19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(ver</a:t>
            </a:r>
            <a:r>
              <a:rPr sz="2400" b="1" i="1" spc="20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más</a:t>
            </a:r>
            <a:r>
              <a:rPr sz="2400" b="1" i="1" spc="20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adelante).</a:t>
            </a:r>
            <a:r>
              <a:rPr sz="2400" b="1" i="1" spc="200" dirty="0">
                <a:solidFill>
                  <a:srgbClr val="FF0000"/>
                </a:solidFill>
                <a:effectLst>
                  <a:outerShdw blurRad="38100" dist="38100" dir="2700000" algn="tl">
                    <a:srgbClr val="000000">
                      <a:alpha val="43137"/>
                    </a:srgbClr>
                  </a:outerShdw>
                </a:effectLst>
                <a:latin typeface="Arial"/>
                <a:cs typeface="Arial"/>
              </a:rPr>
              <a:t> </a:t>
            </a:r>
            <a:endParaRPr lang="en-US" sz="2400" b="1" i="1" spc="200" dirty="0" smtClean="0">
              <a:solidFill>
                <a:srgbClr val="FF0000"/>
              </a:solidFill>
              <a:effectLst>
                <a:outerShdw blurRad="38100" dist="38100" dir="2700000" algn="tl">
                  <a:srgbClr val="000000">
                    <a:alpha val="43137"/>
                  </a:srgbClr>
                </a:outerShdw>
              </a:effectLst>
              <a:latin typeface="Arial"/>
              <a:cs typeface="Arial"/>
            </a:endParaRPr>
          </a:p>
          <a:p>
            <a:pPr marL="406400" marR="56515" indent="-342900" algn="just">
              <a:spcBef>
                <a:spcPts val="100"/>
              </a:spcBef>
              <a:buFont typeface="Arial" panose="020B0604020202020204" pitchFamily="34" charset="0"/>
              <a:buChar char="•"/>
            </a:pPr>
            <a:endParaRPr lang="en-US" sz="2400" spc="200" dirty="0">
              <a:latin typeface="Arial"/>
              <a:cs typeface="Arial"/>
            </a:endParaRPr>
          </a:p>
          <a:p>
            <a:pPr marL="406400" marR="56515" indent="-342900" algn="just">
              <a:spcBef>
                <a:spcPts val="100"/>
              </a:spcBef>
              <a:buFont typeface="Arial" panose="020B0604020202020204" pitchFamily="34" charset="0"/>
              <a:buChar char="•"/>
            </a:pPr>
            <a:r>
              <a:rPr sz="2400" spc="-5" dirty="0" err="1" smtClean="0">
                <a:latin typeface="Arial"/>
                <a:cs typeface="Arial"/>
              </a:rPr>
              <a:t>Por</a:t>
            </a:r>
            <a:r>
              <a:rPr sz="2400" spc="200" dirty="0" smtClean="0">
                <a:latin typeface="Arial"/>
                <a:cs typeface="Arial"/>
              </a:rPr>
              <a:t> </a:t>
            </a:r>
            <a:r>
              <a:rPr sz="2400" dirty="0">
                <a:latin typeface="Arial"/>
                <a:cs typeface="Arial"/>
              </a:rPr>
              <a:t>otra</a:t>
            </a:r>
            <a:r>
              <a:rPr sz="2400" spc="200" dirty="0">
                <a:latin typeface="Arial"/>
                <a:cs typeface="Arial"/>
              </a:rPr>
              <a:t> </a:t>
            </a:r>
            <a:r>
              <a:rPr sz="2400" dirty="0">
                <a:latin typeface="Arial"/>
                <a:cs typeface="Arial"/>
              </a:rPr>
              <a:t>parte,</a:t>
            </a:r>
            <a:r>
              <a:rPr sz="2400" spc="200" dirty="0">
                <a:latin typeface="Arial"/>
                <a:cs typeface="Arial"/>
              </a:rPr>
              <a:t> </a:t>
            </a:r>
            <a:r>
              <a:rPr sz="2400" b="1" i="1" dirty="0">
                <a:solidFill>
                  <a:srgbClr val="FF0000"/>
                </a:solidFill>
                <a:effectLst>
                  <a:outerShdw blurRad="38100" dist="38100" dir="2700000" algn="tl">
                    <a:srgbClr val="000000">
                      <a:alpha val="43137"/>
                    </a:srgbClr>
                  </a:outerShdw>
                </a:effectLst>
                <a:latin typeface="Arial"/>
                <a:cs typeface="Arial"/>
              </a:rPr>
              <a:t>para</a:t>
            </a:r>
            <a:r>
              <a:rPr sz="2400" b="1" i="1" spc="200" dirty="0">
                <a:solidFill>
                  <a:srgbClr val="FF0000"/>
                </a:solidFill>
                <a:effectLst>
                  <a:outerShdw blurRad="38100" dist="38100" dir="2700000" algn="tl">
                    <a:srgbClr val="000000">
                      <a:alpha val="43137"/>
                    </a:srgbClr>
                  </a:outerShdw>
                </a:effectLst>
                <a:latin typeface="Arial"/>
                <a:cs typeface="Arial"/>
              </a:rPr>
              <a:t> </a:t>
            </a:r>
            <a:r>
              <a:rPr sz="2400" b="1" i="1" dirty="0">
                <a:solidFill>
                  <a:srgbClr val="FF0000"/>
                </a:solidFill>
                <a:effectLst>
                  <a:outerShdw blurRad="38100" dist="38100" dir="2700000" algn="tl">
                    <a:srgbClr val="000000">
                      <a:alpha val="43137"/>
                    </a:srgbClr>
                  </a:outerShdw>
                </a:effectLst>
                <a:latin typeface="Arial"/>
                <a:cs typeface="Arial"/>
              </a:rPr>
              <a:t>mantener</a:t>
            </a:r>
            <a:r>
              <a:rPr sz="2400" b="1" i="1" spc="415" dirty="0">
                <a:solidFill>
                  <a:srgbClr val="FF0000"/>
                </a:solidFill>
                <a:effectLst>
                  <a:outerShdw blurRad="38100" dist="38100" dir="2700000" algn="tl">
                    <a:srgbClr val="000000">
                      <a:alpha val="43137"/>
                    </a:srgbClr>
                  </a:outerShdw>
                </a:effectLst>
                <a:latin typeface="Arial"/>
                <a:cs typeface="Arial"/>
              </a:rPr>
              <a:t> </a:t>
            </a:r>
            <a:r>
              <a:rPr sz="2400" b="1" i="1" spc="-25" dirty="0">
                <a:solidFill>
                  <a:srgbClr val="FF0000"/>
                </a:solidFill>
                <a:effectLst>
                  <a:outerShdw blurRad="38100" dist="38100" dir="2700000" algn="tl">
                    <a:srgbClr val="000000">
                      <a:alpha val="43137"/>
                    </a:srgbClr>
                  </a:outerShdw>
                </a:effectLst>
                <a:latin typeface="Times New Roman"/>
                <a:cs typeface="Times New Roman"/>
              </a:rPr>
              <a:t>R</a:t>
            </a:r>
            <a:r>
              <a:rPr sz="2400" b="1" i="1" spc="-37" baseline="-23809" dirty="0">
                <a:solidFill>
                  <a:srgbClr val="FF0000"/>
                </a:solidFill>
                <a:effectLst>
                  <a:outerShdw blurRad="38100" dist="38100" dir="2700000" algn="tl">
                    <a:srgbClr val="000000">
                      <a:alpha val="43137"/>
                    </a:srgbClr>
                  </a:outerShdw>
                </a:effectLst>
                <a:latin typeface="Times New Roman"/>
                <a:cs typeface="Times New Roman"/>
              </a:rPr>
              <a:t>c</a:t>
            </a:r>
            <a:r>
              <a:rPr sz="2400" b="1" i="1" spc="7" baseline="-23809" dirty="0">
                <a:solidFill>
                  <a:srgbClr val="FF0000"/>
                </a:solidFill>
                <a:effectLst>
                  <a:outerShdw blurRad="38100" dist="38100" dir="2700000" algn="tl">
                    <a:srgbClr val="000000">
                      <a:alpha val="43137"/>
                    </a:srgbClr>
                  </a:outerShdw>
                </a:effectLst>
                <a:latin typeface="Times New Roman"/>
                <a:cs typeface="Times New Roman"/>
              </a:rPr>
              <a:t> </a:t>
            </a:r>
            <a:r>
              <a:rPr sz="2400" b="1" i="1" spc="-5" dirty="0">
                <a:solidFill>
                  <a:srgbClr val="FF0000"/>
                </a:solidFill>
                <a:effectLst>
                  <a:outerShdw blurRad="38100" dist="38100" dir="2700000" algn="tl">
                    <a:srgbClr val="000000">
                      <a:alpha val="43137"/>
                    </a:srgbClr>
                  </a:outerShdw>
                </a:effectLst>
                <a:latin typeface="Arial"/>
                <a:cs typeface="Arial"/>
              </a:rPr>
              <a:t>en</a:t>
            </a:r>
            <a:r>
              <a:rPr sz="2400" b="1" i="1" spc="19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valores</a:t>
            </a:r>
            <a:r>
              <a:rPr sz="2400" b="1" i="1" spc="195" dirty="0">
                <a:solidFill>
                  <a:srgbClr val="FF0000"/>
                </a:solidFill>
                <a:effectLst>
                  <a:outerShdw blurRad="38100" dist="38100" dir="2700000" algn="tl">
                    <a:srgbClr val="000000">
                      <a:alpha val="43137"/>
                    </a:srgbClr>
                  </a:outerShdw>
                </a:effectLst>
                <a:latin typeface="Arial"/>
                <a:cs typeface="Arial"/>
              </a:rPr>
              <a:t> </a:t>
            </a:r>
            <a:r>
              <a:rPr sz="2400" b="1" i="1" spc="-5" dirty="0" err="1">
                <a:solidFill>
                  <a:srgbClr val="FF0000"/>
                </a:solidFill>
                <a:effectLst>
                  <a:outerShdw blurRad="38100" dist="38100" dir="2700000" algn="tl">
                    <a:srgbClr val="000000">
                      <a:alpha val="43137"/>
                    </a:srgbClr>
                  </a:outerShdw>
                </a:effectLst>
                <a:latin typeface="Arial"/>
                <a:cs typeface="Arial"/>
              </a:rPr>
              <a:t>pequeños</a:t>
            </a:r>
            <a:r>
              <a:rPr sz="2400" b="1" i="1" spc="195" dirty="0">
                <a:solidFill>
                  <a:srgbClr val="FF0000"/>
                </a:solidFill>
                <a:effectLst>
                  <a:outerShdw blurRad="38100" dist="38100" dir="2700000" algn="tl">
                    <a:srgbClr val="000000">
                      <a:alpha val="43137"/>
                    </a:srgbClr>
                  </a:outerShdw>
                </a:effectLst>
                <a:latin typeface="Arial"/>
                <a:cs typeface="Arial"/>
              </a:rPr>
              <a:t> </a:t>
            </a:r>
            <a:r>
              <a:rPr sz="2400" b="1" i="1" spc="-5" dirty="0" err="1" smtClean="0">
                <a:solidFill>
                  <a:srgbClr val="FF0000"/>
                </a:solidFill>
                <a:effectLst>
                  <a:outerShdw blurRad="38100" dist="38100" dir="2700000" algn="tl">
                    <a:srgbClr val="000000">
                      <a:alpha val="43137"/>
                    </a:srgbClr>
                  </a:outerShdw>
                </a:effectLst>
                <a:latin typeface="Arial"/>
                <a:cs typeface="Arial"/>
              </a:rPr>
              <a:t>es</a:t>
            </a:r>
            <a:r>
              <a:rPr lang="es-AR" sz="2400" b="1" i="1" spc="-5" dirty="0" smtClean="0">
                <a:solidFill>
                  <a:srgbClr val="FF0000"/>
                </a:solidFill>
                <a:effectLst>
                  <a:outerShdw blurRad="38100" dist="38100" dir="2700000" algn="tl">
                    <a:srgbClr val="000000">
                      <a:alpha val="43137"/>
                    </a:srgbClr>
                  </a:outerShdw>
                </a:effectLst>
                <a:latin typeface="Arial"/>
                <a:cs typeface="Arial"/>
              </a:rPr>
              <a:t> </a:t>
            </a:r>
            <a:r>
              <a:rPr sz="2400" b="1" i="1" spc="-5" dirty="0" err="1" smtClean="0">
                <a:solidFill>
                  <a:srgbClr val="FF0000"/>
                </a:solidFill>
                <a:effectLst>
                  <a:outerShdw blurRad="38100" dist="38100" dir="2700000" algn="tl">
                    <a:srgbClr val="000000">
                      <a:alpha val="43137"/>
                    </a:srgbClr>
                  </a:outerShdw>
                </a:effectLst>
                <a:latin typeface="Arial"/>
                <a:cs typeface="Arial"/>
              </a:rPr>
              <a:t>conveniente</a:t>
            </a:r>
            <a:r>
              <a:rPr sz="2400" b="1" i="1" spc="-5" dirty="0" smtClean="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hacer la conexión en paralelo de </a:t>
            </a:r>
            <a:r>
              <a:rPr sz="2400" b="1" i="1" spc="-5" dirty="0" smtClean="0">
                <a:solidFill>
                  <a:srgbClr val="FF0000"/>
                </a:solidFill>
                <a:effectLst>
                  <a:outerShdw blurRad="38100" dist="38100" dir="2700000" algn="tl">
                    <a:srgbClr val="000000">
                      <a:alpha val="43137"/>
                    </a:srgbClr>
                  </a:outerShdw>
                </a:effectLst>
                <a:latin typeface="Arial"/>
                <a:cs typeface="Arial"/>
              </a:rPr>
              <a:t>lo</a:t>
            </a:r>
            <a:r>
              <a:rPr lang="en-US" sz="2400" b="1" i="1" spc="-5" dirty="0" smtClean="0">
                <a:solidFill>
                  <a:srgbClr val="FF0000"/>
                </a:solidFill>
                <a:effectLst>
                  <a:outerShdw blurRad="38100" dist="38100" dir="2700000" algn="tl">
                    <a:srgbClr val="000000">
                      <a:alpha val="43137"/>
                    </a:srgbClr>
                  </a:outerShdw>
                </a:effectLst>
                <a:latin typeface="Arial"/>
                <a:cs typeface="Arial"/>
              </a:rPr>
              <a:t>s</a:t>
            </a:r>
            <a:r>
              <a:rPr sz="2400" b="1" i="1" spc="-5" dirty="0" smtClean="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TI en un punto del patio que sea aprox. </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equidistante</a:t>
            </a:r>
            <a:r>
              <a:rPr sz="2400" b="1" i="1" spc="85" dirty="0">
                <a:solidFill>
                  <a:srgbClr val="FF0000"/>
                </a:solidFill>
                <a:effectLst>
                  <a:outerShdw blurRad="38100" dist="38100" dir="2700000" algn="tl">
                    <a:srgbClr val="000000">
                      <a:alpha val="43137"/>
                    </a:srgbClr>
                  </a:outerShdw>
                </a:effectLst>
                <a:latin typeface="Arial"/>
                <a:cs typeface="Arial"/>
              </a:rPr>
              <a:t> </a:t>
            </a:r>
            <a:r>
              <a:rPr sz="2400" b="1" i="1" dirty="0">
                <a:solidFill>
                  <a:srgbClr val="FF0000"/>
                </a:solidFill>
                <a:effectLst>
                  <a:outerShdw blurRad="38100" dist="38100" dir="2700000" algn="tl">
                    <a:srgbClr val="000000">
                      <a:alpha val="43137"/>
                    </a:srgbClr>
                  </a:outerShdw>
                </a:effectLst>
                <a:latin typeface="Arial"/>
                <a:cs typeface="Arial"/>
              </a:rPr>
              <a:t>a</a:t>
            </a:r>
            <a:r>
              <a:rPr sz="2400" b="1" i="1" spc="9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todos</a:t>
            </a:r>
            <a:r>
              <a:rPr sz="2400" b="1" i="1" spc="8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ellos</a:t>
            </a:r>
            <a:r>
              <a:rPr sz="2400" spc="-5" dirty="0">
                <a:latin typeface="Arial"/>
                <a:cs typeface="Arial"/>
              </a:rPr>
              <a:t>.</a:t>
            </a:r>
            <a:r>
              <a:rPr sz="2400" spc="90" dirty="0">
                <a:latin typeface="Arial"/>
                <a:cs typeface="Arial"/>
              </a:rPr>
              <a:t> </a:t>
            </a:r>
            <a:r>
              <a:rPr sz="2400" spc="-5" dirty="0">
                <a:latin typeface="Arial"/>
                <a:cs typeface="Arial"/>
              </a:rPr>
              <a:t>De</a:t>
            </a:r>
            <a:r>
              <a:rPr sz="2400" spc="90" dirty="0">
                <a:latin typeface="Arial"/>
                <a:cs typeface="Arial"/>
              </a:rPr>
              <a:t> </a:t>
            </a:r>
            <a:r>
              <a:rPr sz="2400" spc="-5" dirty="0">
                <a:latin typeface="Arial"/>
                <a:cs typeface="Arial"/>
              </a:rPr>
              <a:t>no</a:t>
            </a:r>
            <a:r>
              <a:rPr sz="2400" spc="85" dirty="0">
                <a:latin typeface="Arial"/>
                <a:cs typeface="Arial"/>
              </a:rPr>
              <a:t> </a:t>
            </a:r>
            <a:r>
              <a:rPr sz="2400" spc="-5" dirty="0">
                <a:latin typeface="Arial"/>
                <a:cs typeface="Arial"/>
              </a:rPr>
              <a:t>aplicarse</a:t>
            </a:r>
            <a:r>
              <a:rPr sz="2400" spc="90" dirty="0">
                <a:latin typeface="Arial"/>
                <a:cs typeface="Arial"/>
              </a:rPr>
              <a:t> </a:t>
            </a:r>
            <a:r>
              <a:rPr sz="2400" spc="-5" dirty="0">
                <a:latin typeface="Arial"/>
                <a:cs typeface="Arial"/>
              </a:rPr>
              <a:t>este</a:t>
            </a:r>
            <a:r>
              <a:rPr sz="2400" spc="95" dirty="0">
                <a:latin typeface="Arial"/>
                <a:cs typeface="Arial"/>
              </a:rPr>
              <a:t> </a:t>
            </a:r>
            <a:r>
              <a:rPr sz="2400" dirty="0">
                <a:latin typeface="Arial"/>
                <a:cs typeface="Arial"/>
              </a:rPr>
              <a:t>criterio,</a:t>
            </a:r>
            <a:r>
              <a:rPr sz="2400" spc="90" dirty="0">
                <a:latin typeface="Arial"/>
                <a:cs typeface="Arial"/>
              </a:rPr>
              <a:t> </a:t>
            </a:r>
            <a:r>
              <a:rPr sz="2400" dirty="0">
                <a:latin typeface="Arial"/>
                <a:cs typeface="Arial"/>
              </a:rPr>
              <a:t>el</a:t>
            </a:r>
            <a:r>
              <a:rPr sz="2400" spc="90" dirty="0">
                <a:latin typeface="Arial"/>
                <a:cs typeface="Arial"/>
              </a:rPr>
              <a:t> </a:t>
            </a:r>
            <a:r>
              <a:rPr sz="2400" dirty="0">
                <a:latin typeface="Arial"/>
                <a:cs typeface="Arial"/>
              </a:rPr>
              <a:t>TI</a:t>
            </a:r>
            <a:r>
              <a:rPr sz="2400" spc="85" dirty="0">
                <a:latin typeface="Arial"/>
                <a:cs typeface="Arial"/>
              </a:rPr>
              <a:t> </a:t>
            </a:r>
            <a:r>
              <a:rPr sz="2400" spc="-5" dirty="0">
                <a:latin typeface="Arial"/>
                <a:cs typeface="Arial"/>
              </a:rPr>
              <a:t>más</a:t>
            </a:r>
            <a:r>
              <a:rPr sz="2400" spc="85" dirty="0">
                <a:latin typeface="Arial"/>
                <a:cs typeface="Arial"/>
              </a:rPr>
              <a:t> </a:t>
            </a:r>
            <a:r>
              <a:rPr sz="2400" spc="-5" dirty="0">
                <a:latin typeface="Arial"/>
                <a:cs typeface="Arial"/>
              </a:rPr>
              <a:t>alejado</a:t>
            </a:r>
            <a:r>
              <a:rPr sz="2400" spc="80" dirty="0">
                <a:latin typeface="Arial"/>
                <a:cs typeface="Arial"/>
              </a:rPr>
              <a:t> </a:t>
            </a:r>
            <a:r>
              <a:rPr sz="2400" dirty="0">
                <a:latin typeface="Arial"/>
                <a:cs typeface="Arial"/>
              </a:rPr>
              <a:t>(</a:t>
            </a:r>
            <a:r>
              <a:rPr sz="2400" spc="85" dirty="0">
                <a:latin typeface="Arial"/>
                <a:cs typeface="Arial"/>
              </a:rPr>
              <a:t> </a:t>
            </a:r>
            <a:r>
              <a:rPr sz="2400" spc="-5" dirty="0">
                <a:latin typeface="Arial"/>
                <a:cs typeface="Arial"/>
              </a:rPr>
              <a:t>el</a:t>
            </a:r>
            <a:r>
              <a:rPr sz="2400" spc="85" dirty="0">
                <a:latin typeface="Arial"/>
                <a:cs typeface="Arial"/>
              </a:rPr>
              <a:t> </a:t>
            </a:r>
            <a:r>
              <a:rPr sz="2400" spc="-5" dirty="0">
                <a:latin typeface="Arial"/>
                <a:cs typeface="Arial"/>
              </a:rPr>
              <a:t>de</a:t>
            </a:r>
            <a:r>
              <a:rPr sz="2400" spc="80" dirty="0">
                <a:latin typeface="Arial"/>
                <a:cs typeface="Arial"/>
              </a:rPr>
              <a:t> </a:t>
            </a:r>
            <a:r>
              <a:rPr sz="2400" spc="-5" dirty="0">
                <a:latin typeface="Arial"/>
                <a:cs typeface="Arial"/>
              </a:rPr>
              <a:t>mayor</a:t>
            </a:r>
            <a:r>
              <a:rPr sz="2400" spc="295" dirty="0">
                <a:latin typeface="Arial"/>
                <a:cs typeface="Arial"/>
              </a:rPr>
              <a:t> </a:t>
            </a:r>
            <a:r>
              <a:rPr sz="2400" i="1" spc="-25" dirty="0" err="1">
                <a:latin typeface="Times New Roman"/>
                <a:cs typeface="Times New Roman"/>
              </a:rPr>
              <a:t>R</a:t>
            </a:r>
            <a:r>
              <a:rPr sz="2400" i="1" spc="-37" baseline="-23809" dirty="0" err="1">
                <a:latin typeface="Times New Roman"/>
                <a:cs typeface="Times New Roman"/>
              </a:rPr>
              <a:t>c</a:t>
            </a:r>
            <a:r>
              <a:rPr sz="2400" i="1" spc="7" baseline="-23809" dirty="0">
                <a:latin typeface="Times New Roman"/>
                <a:cs typeface="Times New Roman"/>
              </a:rPr>
              <a:t> </a:t>
            </a:r>
            <a:r>
              <a:rPr sz="2400" dirty="0" smtClean="0">
                <a:latin typeface="Arial"/>
                <a:cs typeface="Arial"/>
              </a:rPr>
              <a:t>)</a:t>
            </a:r>
            <a:r>
              <a:rPr lang="es-AR" sz="2400" dirty="0" smtClean="0">
                <a:latin typeface="Arial"/>
                <a:cs typeface="Arial"/>
              </a:rPr>
              <a:t> </a:t>
            </a:r>
            <a:r>
              <a:rPr sz="2400" spc="-5" dirty="0" err="1" smtClean="0">
                <a:latin typeface="Arial"/>
                <a:cs typeface="Arial"/>
              </a:rPr>
              <a:t>dará</a:t>
            </a:r>
            <a:r>
              <a:rPr sz="2400" spc="215" dirty="0" smtClean="0">
                <a:latin typeface="Arial"/>
                <a:cs typeface="Arial"/>
              </a:rPr>
              <a:t> </a:t>
            </a:r>
            <a:r>
              <a:rPr sz="2400" spc="-5" dirty="0">
                <a:latin typeface="Arial"/>
                <a:cs typeface="Arial"/>
              </a:rPr>
              <a:t>mayores</a:t>
            </a:r>
            <a:r>
              <a:rPr sz="2400" spc="220" dirty="0">
                <a:latin typeface="Arial"/>
                <a:cs typeface="Arial"/>
              </a:rPr>
              <a:t> </a:t>
            </a:r>
            <a:r>
              <a:rPr sz="2400" spc="-5" dirty="0">
                <a:latin typeface="Arial"/>
                <a:cs typeface="Arial"/>
              </a:rPr>
              <a:t>valores</a:t>
            </a:r>
            <a:r>
              <a:rPr sz="2400" spc="220" dirty="0">
                <a:latin typeface="Arial"/>
                <a:cs typeface="Arial"/>
              </a:rPr>
              <a:t> </a:t>
            </a:r>
            <a:r>
              <a:rPr sz="2400" spc="-5" dirty="0">
                <a:latin typeface="Arial"/>
                <a:cs typeface="Arial"/>
              </a:rPr>
              <a:t>de</a:t>
            </a:r>
            <a:r>
              <a:rPr sz="2400" spc="445" dirty="0">
                <a:latin typeface="Arial"/>
                <a:cs typeface="Arial"/>
              </a:rPr>
              <a:t> </a:t>
            </a:r>
            <a:r>
              <a:rPr sz="2400" i="1" spc="35" dirty="0">
                <a:latin typeface="Times New Roman"/>
                <a:cs typeface="Times New Roman"/>
              </a:rPr>
              <a:t>I</a:t>
            </a:r>
            <a:r>
              <a:rPr sz="2400" i="1" spc="52" baseline="-23809" dirty="0">
                <a:latin typeface="Times New Roman"/>
                <a:cs typeface="Times New Roman"/>
              </a:rPr>
              <a:t>d  </a:t>
            </a:r>
            <a:r>
              <a:rPr sz="2400" i="1" spc="315" baseline="-23809" dirty="0">
                <a:latin typeface="Times New Roman"/>
                <a:cs typeface="Times New Roman"/>
              </a:rPr>
              <a:t> </a:t>
            </a:r>
            <a:r>
              <a:rPr sz="2400" spc="-5" dirty="0">
                <a:latin typeface="Arial"/>
                <a:cs typeface="Arial"/>
              </a:rPr>
              <a:t>al</a:t>
            </a:r>
            <a:r>
              <a:rPr sz="2400" spc="220" dirty="0">
                <a:latin typeface="Arial"/>
                <a:cs typeface="Arial"/>
              </a:rPr>
              <a:t> </a:t>
            </a:r>
            <a:r>
              <a:rPr sz="2400" spc="-5" dirty="0">
                <a:latin typeface="Arial"/>
                <a:cs typeface="Arial"/>
              </a:rPr>
              <a:t>saturarse.</a:t>
            </a:r>
            <a:r>
              <a:rPr sz="2400" spc="220" dirty="0">
                <a:latin typeface="Arial"/>
                <a:cs typeface="Arial"/>
              </a:rPr>
              <a:t> </a:t>
            </a:r>
            <a:endParaRPr lang="en-US" sz="2400" spc="220" dirty="0" smtClean="0">
              <a:latin typeface="Arial"/>
              <a:cs typeface="Arial"/>
            </a:endParaRPr>
          </a:p>
          <a:p>
            <a:pPr marL="406400" marR="56515" indent="-342900" algn="just">
              <a:spcBef>
                <a:spcPts val="100"/>
              </a:spcBef>
              <a:buFont typeface="Arial" panose="020B0604020202020204" pitchFamily="34" charset="0"/>
              <a:buChar char="•"/>
            </a:pPr>
            <a:endParaRPr lang="en-US" sz="2400" spc="220" dirty="0">
              <a:latin typeface="Arial"/>
              <a:cs typeface="Arial"/>
            </a:endParaRPr>
          </a:p>
          <a:p>
            <a:pPr marL="406400" marR="56515" indent="-342900" algn="just">
              <a:spcBef>
                <a:spcPts val="100"/>
              </a:spcBef>
              <a:buFont typeface="Arial" panose="020B0604020202020204" pitchFamily="34" charset="0"/>
              <a:buChar char="•"/>
            </a:pPr>
            <a:r>
              <a:rPr sz="2400" spc="-5" dirty="0" err="1" smtClean="0">
                <a:latin typeface="Arial"/>
                <a:cs typeface="Arial"/>
              </a:rPr>
              <a:t>Otra</a:t>
            </a:r>
            <a:r>
              <a:rPr sz="2400" spc="220" dirty="0" smtClean="0">
                <a:latin typeface="Arial"/>
                <a:cs typeface="Arial"/>
              </a:rPr>
              <a:t> </a:t>
            </a:r>
            <a:r>
              <a:rPr sz="2400" spc="-5" dirty="0">
                <a:latin typeface="Arial"/>
                <a:cs typeface="Arial"/>
              </a:rPr>
              <a:t>recomendación</a:t>
            </a:r>
            <a:r>
              <a:rPr sz="2400" spc="220" dirty="0">
                <a:latin typeface="Arial"/>
                <a:cs typeface="Arial"/>
              </a:rPr>
              <a:t> </a:t>
            </a:r>
            <a:r>
              <a:rPr sz="2400" spc="-5" dirty="0">
                <a:latin typeface="Arial"/>
                <a:cs typeface="Arial"/>
              </a:rPr>
              <a:t>es</a:t>
            </a:r>
            <a:r>
              <a:rPr sz="2400" spc="220" dirty="0">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utilizar</a:t>
            </a:r>
            <a:r>
              <a:rPr sz="2400" b="1" i="1" spc="220" dirty="0">
                <a:solidFill>
                  <a:srgbClr val="FF0000"/>
                </a:solidFill>
                <a:effectLst>
                  <a:outerShdw blurRad="38100" dist="38100" dir="2700000" algn="tl">
                    <a:srgbClr val="000000">
                      <a:alpha val="43137"/>
                    </a:srgbClr>
                  </a:outerShdw>
                </a:effectLst>
                <a:latin typeface="Arial"/>
                <a:cs typeface="Arial"/>
              </a:rPr>
              <a:t> </a:t>
            </a:r>
            <a:r>
              <a:rPr sz="2400" b="1" i="1" spc="-5" dirty="0" err="1">
                <a:solidFill>
                  <a:srgbClr val="FF0000"/>
                </a:solidFill>
                <a:effectLst>
                  <a:outerShdw blurRad="38100" dist="38100" dir="2700000" algn="tl">
                    <a:srgbClr val="000000">
                      <a:alpha val="43137"/>
                    </a:srgbClr>
                  </a:outerShdw>
                </a:effectLst>
                <a:latin typeface="Arial"/>
                <a:cs typeface="Arial"/>
              </a:rPr>
              <a:t>conductores</a:t>
            </a:r>
            <a:r>
              <a:rPr sz="2400" b="1" i="1" spc="220" dirty="0">
                <a:solidFill>
                  <a:srgbClr val="FF0000"/>
                </a:solidFill>
                <a:effectLst>
                  <a:outerShdw blurRad="38100" dist="38100" dir="2700000" algn="tl">
                    <a:srgbClr val="000000">
                      <a:alpha val="43137"/>
                    </a:srgbClr>
                  </a:outerShdw>
                </a:effectLst>
                <a:latin typeface="Arial"/>
                <a:cs typeface="Arial"/>
              </a:rPr>
              <a:t> </a:t>
            </a:r>
            <a:r>
              <a:rPr sz="2400" b="1" i="1" spc="-5" dirty="0" smtClean="0">
                <a:solidFill>
                  <a:srgbClr val="FF0000"/>
                </a:solidFill>
                <a:effectLst>
                  <a:outerShdw blurRad="38100" dist="38100" dir="2700000" algn="tl">
                    <a:srgbClr val="000000">
                      <a:alpha val="43137"/>
                    </a:srgbClr>
                  </a:outerShdw>
                </a:effectLst>
                <a:latin typeface="Arial"/>
                <a:cs typeface="Arial"/>
              </a:rPr>
              <a:t>del</a:t>
            </a:r>
            <a:r>
              <a:rPr lang="es-AR" sz="2400" b="1" i="1" spc="-5" dirty="0" smtClean="0">
                <a:solidFill>
                  <a:srgbClr val="FF0000"/>
                </a:solidFill>
                <a:effectLst>
                  <a:outerShdw blurRad="38100" dist="38100" dir="2700000" algn="tl">
                    <a:srgbClr val="000000">
                      <a:alpha val="43137"/>
                    </a:srgbClr>
                  </a:outerShdw>
                </a:effectLst>
                <a:latin typeface="Arial"/>
                <a:cs typeface="Arial"/>
              </a:rPr>
              <a:t> </a:t>
            </a:r>
            <a:r>
              <a:rPr sz="2400" b="1" i="1" spc="-5" dirty="0" smtClean="0">
                <a:solidFill>
                  <a:srgbClr val="FF0000"/>
                </a:solidFill>
                <a:effectLst>
                  <a:outerShdw blurRad="38100" dist="38100" dir="2700000" algn="tl">
                    <a:srgbClr val="000000">
                      <a:alpha val="43137"/>
                    </a:srgbClr>
                  </a:outerShdw>
                </a:effectLst>
                <a:latin typeface="Arial"/>
                <a:cs typeface="Arial"/>
              </a:rPr>
              <a:t>mayor</a:t>
            </a:r>
            <a:r>
              <a:rPr sz="2400" b="1" i="1" dirty="0" smtClean="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calibre</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posible</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dentro</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los</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límites</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económicos</a:t>
            </a:r>
            <a:r>
              <a:rPr sz="2400" spc="-5" dirty="0">
                <a:latin typeface="Arial"/>
                <a:cs typeface="Arial"/>
              </a:rPr>
              <a:t>.</a:t>
            </a:r>
            <a:r>
              <a:rPr sz="2400" dirty="0">
                <a:latin typeface="Arial"/>
                <a:cs typeface="Arial"/>
              </a:rPr>
              <a:t> </a:t>
            </a:r>
            <a:r>
              <a:rPr sz="2400" spc="-5" dirty="0">
                <a:latin typeface="Arial"/>
                <a:cs typeface="Arial"/>
              </a:rPr>
              <a:t>Esto,</a:t>
            </a:r>
            <a:r>
              <a:rPr sz="2400" dirty="0">
                <a:latin typeface="Arial"/>
                <a:cs typeface="Arial"/>
              </a:rPr>
              <a:t> </a:t>
            </a:r>
            <a:r>
              <a:rPr sz="2400" spc="-5" dirty="0">
                <a:latin typeface="Arial"/>
                <a:cs typeface="Arial"/>
              </a:rPr>
              <a:t>además,</a:t>
            </a:r>
            <a:r>
              <a:rPr sz="2400" dirty="0">
                <a:latin typeface="Arial"/>
                <a:cs typeface="Arial"/>
              </a:rPr>
              <a:t> </a:t>
            </a:r>
            <a:r>
              <a:rPr sz="2400" spc="-5" dirty="0">
                <a:latin typeface="Arial"/>
                <a:cs typeface="Arial"/>
              </a:rPr>
              <a:t>aumenta</a:t>
            </a:r>
            <a:r>
              <a:rPr sz="2400" dirty="0">
                <a:latin typeface="Arial"/>
                <a:cs typeface="Arial"/>
              </a:rPr>
              <a:t> </a:t>
            </a:r>
            <a:r>
              <a:rPr sz="2400" spc="-5" dirty="0">
                <a:latin typeface="Arial"/>
                <a:cs typeface="Arial"/>
              </a:rPr>
              <a:t>la </a:t>
            </a:r>
            <a:r>
              <a:rPr sz="2400" dirty="0">
                <a:latin typeface="Arial"/>
                <a:cs typeface="Arial"/>
              </a:rPr>
              <a:t> </a:t>
            </a:r>
            <a:r>
              <a:rPr sz="2400" spc="-5" dirty="0">
                <a:latin typeface="Arial"/>
                <a:cs typeface="Arial"/>
              </a:rPr>
              <a:t>confiabilidad</a:t>
            </a:r>
            <a:r>
              <a:rPr sz="2400" spc="80" dirty="0">
                <a:latin typeface="Arial"/>
                <a:cs typeface="Arial"/>
              </a:rPr>
              <a:t> </a:t>
            </a:r>
            <a:r>
              <a:rPr sz="2400" spc="-5" dirty="0">
                <a:latin typeface="Arial"/>
                <a:cs typeface="Arial"/>
              </a:rPr>
              <a:t>del</a:t>
            </a:r>
            <a:r>
              <a:rPr sz="2400" spc="85" dirty="0">
                <a:latin typeface="Arial"/>
                <a:cs typeface="Arial"/>
              </a:rPr>
              <a:t> </a:t>
            </a:r>
            <a:r>
              <a:rPr sz="2400" spc="-5" dirty="0">
                <a:latin typeface="Arial"/>
                <a:cs typeface="Arial"/>
              </a:rPr>
              <a:t>esquema</a:t>
            </a:r>
            <a:r>
              <a:rPr sz="2400" spc="80" dirty="0">
                <a:latin typeface="Arial"/>
                <a:cs typeface="Arial"/>
              </a:rPr>
              <a:t> </a:t>
            </a:r>
            <a:r>
              <a:rPr sz="2400" spc="-5" dirty="0">
                <a:latin typeface="Arial"/>
                <a:cs typeface="Arial"/>
              </a:rPr>
              <a:t>diferencial,</a:t>
            </a:r>
            <a:r>
              <a:rPr sz="2400" spc="85" dirty="0">
                <a:latin typeface="Arial"/>
                <a:cs typeface="Arial"/>
              </a:rPr>
              <a:t> </a:t>
            </a:r>
            <a:r>
              <a:rPr sz="2400" spc="-5" dirty="0">
                <a:latin typeface="Arial"/>
                <a:cs typeface="Arial"/>
              </a:rPr>
              <a:t>pues</a:t>
            </a:r>
            <a:r>
              <a:rPr sz="2400" spc="85" dirty="0">
                <a:latin typeface="Arial"/>
                <a:cs typeface="Arial"/>
              </a:rPr>
              <a:t> </a:t>
            </a:r>
            <a:r>
              <a:rPr sz="2400" spc="-5" dirty="0">
                <a:latin typeface="Arial"/>
                <a:cs typeface="Arial"/>
              </a:rPr>
              <a:t>reduce</a:t>
            </a:r>
            <a:r>
              <a:rPr sz="2400" spc="75" dirty="0">
                <a:latin typeface="Arial"/>
                <a:cs typeface="Arial"/>
              </a:rPr>
              <a:t> </a:t>
            </a:r>
            <a:r>
              <a:rPr sz="2400" spc="-5" dirty="0">
                <a:latin typeface="Arial"/>
                <a:cs typeface="Arial"/>
              </a:rPr>
              <a:t>la</a:t>
            </a:r>
            <a:r>
              <a:rPr sz="2400" spc="80" dirty="0">
                <a:latin typeface="Arial"/>
                <a:cs typeface="Arial"/>
              </a:rPr>
              <a:t> </a:t>
            </a:r>
            <a:r>
              <a:rPr sz="2400" spc="-5" dirty="0">
                <a:latin typeface="Arial"/>
                <a:cs typeface="Arial"/>
              </a:rPr>
              <a:t>probabilidad</a:t>
            </a:r>
            <a:r>
              <a:rPr sz="2400" spc="80" dirty="0">
                <a:latin typeface="Arial"/>
                <a:cs typeface="Arial"/>
              </a:rPr>
              <a:t> </a:t>
            </a:r>
            <a:r>
              <a:rPr sz="2400" spc="-5" dirty="0">
                <a:latin typeface="Arial"/>
                <a:cs typeface="Arial"/>
              </a:rPr>
              <a:t>de</a:t>
            </a:r>
            <a:r>
              <a:rPr sz="2400" spc="75" dirty="0">
                <a:latin typeface="Arial"/>
                <a:cs typeface="Arial"/>
              </a:rPr>
              <a:t> </a:t>
            </a:r>
            <a:r>
              <a:rPr sz="2400" spc="-5" dirty="0">
                <a:latin typeface="Arial"/>
                <a:cs typeface="Arial"/>
              </a:rPr>
              <a:t>que</a:t>
            </a:r>
            <a:r>
              <a:rPr sz="2400" spc="80" dirty="0">
                <a:latin typeface="Arial"/>
                <a:cs typeface="Arial"/>
              </a:rPr>
              <a:t> </a:t>
            </a:r>
            <a:r>
              <a:rPr sz="2400" spc="-5" dirty="0">
                <a:latin typeface="Arial"/>
                <a:cs typeface="Arial"/>
              </a:rPr>
              <a:t>se</a:t>
            </a:r>
            <a:r>
              <a:rPr sz="2400" spc="80" dirty="0">
                <a:latin typeface="Arial"/>
                <a:cs typeface="Arial"/>
              </a:rPr>
              <a:t> </a:t>
            </a:r>
            <a:r>
              <a:rPr sz="2400" spc="-5" dirty="0">
                <a:latin typeface="Arial"/>
                <a:cs typeface="Arial"/>
              </a:rPr>
              <a:t>abra</a:t>
            </a:r>
            <a:r>
              <a:rPr sz="2400" spc="75" dirty="0">
                <a:latin typeface="Arial"/>
                <a:cs typeface="Arial"/>
              </a:rPr>
              <a:t> </a:t>
            </a:r>
            <a:r>
              <a:rPr sz="2400" spc="-5" dirty="0">
                <a:latin typeface="Arial"/>
                <a:cs typeface="Arial"/>
              </a:rPr>
              <a:t>el</a:t>
            </a:r>
            <a:r>
              <a:rPr sz="2400" spc="80" dirty="0">
                <a:latin typeface="Arial"/>
                <a:cs typeface="Arial"/>
              </a:rPr>
              <a:t> </a:t>
            </a:r>
            <a:r>
              <a:rPr sz="2400" spc="-5" dirty="0">
                <a:latin typeface="Arial"/>
                <a:cs typeface="Arial"/>
              </a:rPr>
              <a:t>circuito </a:t>
            </a:r>
            <a:r>
              <a:rPr sz="2400" spc="-325" dirty="0">
                <a:latin typeface="Arial"/>
                <a:cs typeface="Arial"/>
              </a:rPr>
              <a:t> </a:t>
            </a:r>
            <a:r>
              <a:rPr sz="2400" spc="-5" dirty="0">
                <a:latin typeface="Arial"/>
                <a:cs typeface="Arial"/>
              </a:rPr>
              <a:t>de</a:t>
            </a:r>
            <a:r>
              <a:rPr sz="2400" spc="80" dirty="0">
                <a:latin typeface="Arial"/>
                <a:cs typeface="Arial"/>
              </a:rPr>
              <a:t> </a:t>
            </a:r>
            <a:r>
              <a:rPr sz="2400" spc="-5" dirty="0">
                <a:latin typeface="Arial"/>
                <a:cs typeface="Arial"/>
              </a:rPr>
              <a:t>un</a:t>
            </a:r>
            <a:r>
              <a:rPr sz="2400" spc="85" dirty="0">
                <a:latin typeface="Arial"/>
                <a:cs typeface="Arial"/>
              </a:rPr>
              <a:t> </a:t>
            </a:r>
            <a:r>
              <a:rPr sz="2400" spc="-5" dirty="0">
                <a:latin typeface="Arial"/>
                <a:cs typeface="Arial"/>
              </a:rPr>
              <a:t>TI</a:t>
            </a:r>
            <a:r>
              <a:rPr sz="2400" spc="85" dirty="0">
                <a:latin typeface="Arial"/>
                <a:cs typeface="Arial"/>
              </a:rPr>
              <a:t> </a:t>
            </a:r>
            <a:r>
              <a:rPr sz="2400" spc="-5" dirty="0">
                <a:latin typeface="Arial"/>
                <a:cs typeface="Arial"/>
              </a:rPr>
              <a:t>pro</a:t>
            </a:r>
            <a:r>
              <a:rPr sz="2400" spc="85" dirty="0">
                <a:latin typeface="Arial"/>
                <a:cs typeface="Arial"/>
              </a:rPr>
              <a:t> </a:t>
            </a:r>
            <a:r>
              <a:rPr sz="2400" spc="-5" dirty="0">
                <a:latin typeface="Arial"/>
                <a:cs typeface="Arial"/>
              </a:rPr>
              <a:t>rotura</a:t>
            </a:r>
            <a:r>
              <a:rPr sz="2400" spc="85" dirty="0">
                <a:latin typeface="Arial"/>
                <a:cs typeface="Arial"/>
              </a:rPr>
              <a:t> </a:t>
            </a:r>
            <a:r>
              <a:rPr sz="2400" spc="-5" dirty="0">
                <a:latin typeface="Arial"/>
                <a:cs typeface="Arial"/>
              </a:rPr>
              <a:t>de</a:t>
            </a:r>
            <a:r>
              <a:rPr sz="2400" spc="85" dirty="0">
                <a:latin typeface="Arial"/>
                <a:cs typeface="Arial"/>
              </a:rPr>
              <a:t> </a:t>
            </a:r>
            <a:r>
              <a:rPr sz="2400" spc="-5" dirty="0">
                <a:latin typeface="Arial"/>
                <a:cs typeface="Arial"/>
              </a:rPr>
              <a:t>un</a:t>
            </a:r>
            <a:r>
              <a:rPr sz="2400" spc="85" dirty="0">
                <a:latin typeface="Arial"/>
                <a:cs typeface="Arial"/>
              </a:rPr>
              <a:t> </a:t>
            </a:r>
            <a:r>
              <a:rPr sz="2400" spc="-5" dirty="0">
                <a:latin typeface="Arial"/>
                <a:cs typeface="Arial"/>
              </a:rPr>
              <a:t>conductor.</a:t>
            </a:r>
            <a:r>
              <a:rPr sz="2400" spc="80" dirty="0">
                <a:latin typeface="Arial"/>
                <a:cs typeface="Arial"/>
              </a:rPr>
              <a:t> </a:t>
            </a:r>
            <a:endParaRPr lang="en-US" sz="2400" spc="80" dirty="0" smtClean="0">
              <a:latin typeface="Arial"/>
              <a:cs typeface="Arial"/>
            </a:endParaRPr>
          </a:p>
          <a:p>
            <a:pPr marL="406400" marR="56515" indent="-342900" algn="just">
              <a:spcBef>
                <a:spcPts val="100"/>
              </a:spcBef>
              <a:buFont typeface="Arial" panose="020B0604020202020204" pitchFamily="34" charset="0"/>
              <a:buChar char="•"/>
            </a:pPr>
            <a:endParaRPr lang="en-US" sz="2400" spc="80" dirty="0">
              <a:latin typeface="Arial"/>
              <a:cs typeface="Arial"/>
            </a:endParaRPr>
          </a:p>
          <a:p>
            <a:pPr marL="406400" marR="56515" indent="-342900" algn="just">
              <a:spcBef>
                <a:spcPts val="100"/>
              </a:spcBef>
              <a:buFont typeface="Arial" panose="020B0604020202020204" pitchFamily="34" charset="0"/>
              <a:buChar char="•"/>
            </a:pPr>
            <a:r>
              <a:rPr sz="2400" spc="-5" dirty="0" smtClean="0">
                <a:latin typeface="Arial"/>
                <a:cs typeface="Arial"/>
              </a:rPr>
              <a:t>En</a:t>
            </a:r>
            <a:r>
              <a:rPr sz="2400" spc="80" dirty="0" smtClean="0">
                <a:latin typeface="Arial"/>
                <a:cs typeface="Arial"/>
              </a:rPr>
              <a:t> </a:t>
            </a:r>
            <a:r>
              <a:rPr sz="2400" spc="-5" dirty="0">
                <a:latin typeface="Arial"/>
                <a:cs typeface="Arial"/>
              </a:rPr>
              <a:t>realidad</a:t>
            </a:r>
            <a:r>
              <a:rPr sz="2400" spc="75" dirty="0">
                <a:latin typeface="Arial"/>
                <a:cs typeface="Arial"/>
              </a:rPr>
              <a:t> </a:t>
            </a:r>
            <a:r>
              <a:rPr sz="2400" spc="-5" dirty="0">
                <a:latin typeface="Arial"/>
                <a:cs typeface="Arial"/>
              </a:rPr>
              <a:t>la</a:t>
            </a:r>
            <a:r>
              <a:rPr sz="2400" spc="80" dirty="0">
                <a:latin typeface="Arial"/>
                <a:cs typeface="Arial"/>
              </a:rPr>
              <a:t> </a:t>
            </a:r>
            <a:r>
              <a:rPr sz="2400" spc="-5" dirty="0">
                <a:latin typeface="Arial"/>
                <a:cs typeface="Arial"/>
              </a:rPr>
              <a:t>corriente</a:t>
            </a:r>
            <a:r>
              <a:rPr sz="2400" spc="305" dirty="0">
                <a:latin typeface="Arial"/>
                <a:cs typeface="Arial"/>
              </a:rPr>
              <a:t> </a:t>
            </a:r>
            <a:r>
              <a:rPr sz="2400" i="1" spc="35" dirty="0">
                <a:latin typeface="Times New Roman"/>
                <a:cs typeface="Times New Roman"/>
              </a:rPr>
              <a:t>I</a:t>
            </a:r>
            <a:r>
              <a:rPr sz="2400" i="1" spc="52" baseline="-23809" dirty="0">
                <a:latin typeface="Times New Roman"/>
                <a:cs typeface="Times New Roman"/>
              </a:rPr>
              <a:t>d  </a:t>
            </a:r>
            <a:r>
              <a:rPr sz="2400" i="1" spc="112" baseline="-23809" dirty="0">
                <a:latin typeface="Times New Roman"/>
                <a:cs typeface="Times New Roman"/>
              </a:rPr>
              <a:t> </a:t>
            </a:r>
            <a:r>
              <a:rPr sz="2400" spc="-5" dirty="0">
                <a:latin typeface="Arial"/>
                <a:cs typeface="Arial"/>
              </a:rPr>
              <a:t>tiene</a:t>
            </a:r>
            <a:r>
              <a:rPr sz="2400" spc="80" dirty="0">
                <a:latin typeface="Arial"/>
                <a:cs typeface="Arial"/>
              </a:rPr>
              <a:t> </a:t>
            </a:r>
            <a:r>
              <a:rPr sz="2400" spc="-5" dirty="0">
                <a:latin typeface="Arial"/>
                <a:cs typeface="Arial"/>
              </a:rPr>
              <a:t>un</a:t>
            </a:r>
            <a:r>
              <a:rPr sz="2400" spc="75" dirty="0">
                <a:latin typeface="Arial"/>
                <a:cs typeface="Arial"/>
              </a:rPr>
              <a:t> </a:t>
            </a:r>
            <a:r>
              <a:rPr sz="2400" spc="-5" dirty="0">
                <a:latin typeface="Arial"/>
                <a:cs typeface="Arial"/>
              </a:rPr>
              <a:t>valor</a:t>
            </a:r>
            <a:r>
              <a:rPr sz="2400" spc="75" dirty="0">
                <a:latin typeface="Arial"/>
                <a:cs typeface="Arial"/>
              </a:rPr>
              <a:t> </a:t>
            </a:r>
            <a:r>
              <a:rPr sz="2400" spc="-5" dirty="0">
                <a:latin typeface="Arial"/>
                <a:cs typeface="Arial"/>
              </a:rPr>
              <a:t>menor</a:t>
            </a:r>
            <a:r>
              <a:rPr sz="2400" spc="80" dirty="0">
                <a:latin typeface="Arial"/>
                <a:cs typeface="Arial"/>
              </a:rPr>
              <a:t> </a:t>
            </a:r>
            <a:r>
              <a:rPr sz="2400" spc="-5" dirty="0" err="1">
                <a:latin typeface="Arial"/>
                <a:cs typeface="Arial"/>
              </a:rPr>
              <a:t>que</a:t>
            </a:r>
            <a:r>
              <a:rPr sz="2400" spc="75" dirty="0">
                <a:latin typeface="Arial"/>
                <a:cs typeface="Arial"/>
              </a:rPr>
              <a:t> </a:t>
            </a:r>
            <a:r>
              <a:rPr sz="2400" spc="-5" dirty="0" smtClean="0">
                <a:latin typeface="Arial"/>
                <a:cs typeface="Arial"/>
              </a:rPr>
              <a:t>el</a:t>
            </a:r>
            <a:r>
              <a:rPr lang="es-AR" sz="2400" spc="-5" dirty="0" smtClean="0">
                <a:latin typeface="Arial"/>
                <a:cs typeface="Arial"/>
              </a:rPr>
              <a:t> </a:t>
            </a:r>
            <a:r>
              <a:rPr sz="2400" spc="-5" dirty="0" err="1" smtClean="0">
                <a:latin typeface="Arial"/>
                <a:cs typeface="Arial"/>
              </a:rPr>
              <a:t>calculado</a:t>
            </a:r>
            <a:r>
              <a:rPr sz="2400" spc="-5" dirty="0" smtClean="0">
                <a:latin typeface="Arial"/>
                <a:cs typeface="Arial"/>
              </a:rPr>
              <a:t> </a:t>
            </a:r>
            <a:r>
              <a:rPr sz="2400" spc="-5" dirty="0">
                <a:latin typeface="Arial"/>
                <a:cs typeface="Arial"/>
              </a:rPr>
              <a:t>por la ec. 1, pues el TI de la línea fallada no se satura completamente, </a:t>
            </a:r>
            <a:r>
              <a:rPr sz="2400" dirty="0">
                <a:latin typeface="Arial"/>
                <a:cs typeface="Arial"/>
              </a:rPr>
              <a:t>y </a:t>
            </a:r>
            <a:r>
              <a:rPr sz="2400" spc="-5" dirty="0">
                <a:latin typeface="Arial"/>
                <a:cs typeface="Arial"/>
              </a:rPr>
              <a:t>los </a:t>
            </a:r>
            <a:r>
              <a:rPr sz="2400" dirty="0">
                <a:latin typeface="Arial"/>
                <a:cs typeface="Arial"/>
              </a:rPr>
              <a:t> </a:t>
            </a:r>
            <a:r>
              <a:rPr sz="2400" spc="-5" dirty="0">
                <a:latin typeface="Arial"/>
                <a:cs typeface="Arial"/>
              </a:rPr>
              <a:t>restantes experimentan una cierta saturación. </a:t>
            </a:r>
            <a:endParaRPr lang="en-US" sz="2400" spc="-5" dirty="0" smtClean="0">
              <a:latin typeface="Arial"/>
              <a:cs typeface="Arial"/>
            </a:endParaRPr>
          </a:p>
          <a:p>
            <a:pPr marL="406400" marR="56515" indent="-342900" algn="just">
              <a:spcBef>
                <a:spcPts val="100"/>
              </a:spcBef>
              <a:buFont typeface="Arial" panose="020B0604020202020204" pitchFamily="34" charset="0"/>
              <a:buChar char="•"/>
            </a:pPr>
            <a:endParaRPr lang="en-US" sz="2400" spc="-5" dirty="0">
              <a:latin typeface="Arial"/>
              <a:cs typeface="Arial"/>
            </a:endParaRPr>
          </a:p>
          <a:p>
            <a:pPr marL="406400" marR="56515" indent="-342900" algn="just">
              <a:spcBef>
                <a:spcPts val="100"/>
              </a:spcBef>
              <a:buFont typeface="Arial" panose="020B0604020202020204" pitchFamily="34" charset="0"/>
              <a:buChar char="•"/>
            </a:pPr>
            <a:r>
              <a:rPr sz="2400" dirty="0" err="1" smtClean="0">
                <a:latin typeface="Arial"/>
                <a:cs typeface="Arial"/>
              </a:rPr>
              <a:t>Esto</a:t>
            </a:r>
            <a:r>
              <a:rPr sz="2400" dirty="0" smtClean="0">
                <a:latin typeface="Arial"/>
                <a:cs typeface="Arial"/>
              </a:rPr>
              <a:t> </a:t>
            </a:r>
            <a:r>
              <a:rPr sz="2400" spc="-5" dirty="0">
                <a:latin typeface="Arial"/>
                <a:cs typeface="Arial"/>
              </a:rPr>
              <a:t>es cierto sobre todo cuando se mantiene </a:t>
            </a:r>
            <a:r>
              <a:rPr sz="2400" dirty="0">
                <a:latin typeface="Arial"/>
                <a:cs typeface="Arial"/>
              </a:rPr>
              <a:t> </a:t>
            </a:r>
            <a:r>
              <a:rPr sz="2400" spc="-5" dirty="0">
                <a:latin typeface="Arial"/>
                <a:cs typeface="Arial"/>
              </a:rPr>
              <a:t>baja la carga de los TI, </a:t>
            </a:r>
            <a:r>
              <a:rPr sz="2400" dirty="0">
                <a:latin typeface="Arial"/>
                <a:cs typeface="Arial"/>
              </a:rPr>
              <a:t>y </a:t>
            </a:r>
            <a:r>
              <a:rPr sz="2400" spc="-5" dirty="0">
                <a:latin typeface="Arial"/>
                <a:cs typeface="Arial"/>
              </a:rPr>
              <a:t>sus relaciones de transformación se seleccionan de modo que la </a:t>
            </a:r>
            <a:r>
              <a:rPr sz="2400" dirty="0">
                <a:latin typeface="Arial"/>
                <a:cs typeface="Arial"/>
              </a:rPr>
              <a:t> </a:t>
            </a:r>
            <a:r>
              <a:rPr sz="2400" spc="-5" dirty="0">
                <a:latin typeface="Arial"/>
                <a:cs typeface="Arial"/>
              </a:rPr>
              <a:t>corriente de falla externa máxima no </a:t>
            </a:r>
            <a:r>
              <a:rPr sz="2400" spc="-5" dirty="0" err="1" smtClean="0">
                <a:latin typeface="Arial"/>
                <a:cs typeface="Arial"/>
              </a:rPr>
              <a:t>sobrepase</a:t>
            </a:r>
            <a:r>
              <a:rPr sz="2400" spc="-5" dirty="0" smtClean="0">
                <a:latin typeface="Arial"/>
                <a:cs typeface="Arial"/>
              </a:rPr>
              <a:t> </a:t>
            </a:r>
            <a:r>
              <a:rPr sz="2400" spc="-5" dirty="0">
                <a:latin typeface="Arial"/>
                <a:cs typeface="Arial"/>
              </a:rPr>
              <a:t>un valor del orden de 20 veces la In del TI. </a:t>
            </a:r>
            <a:r>
              <a:rPr sz="2400" dirty="0">
                <a:latin typeface="Arial"/>
                <a:cs typeface="Arial"/>
              </a:rPr>
              <a:t> </a:t>
            </a:r>
            <a:r>
              <a:rPr sz="2400" spc="-5" dirty="0">
                <a:latin typeface="Arial"/>
                <a:cs typeface="Arial"/>
              </a:rPr>
              <a:t>Sin</a:t>
            </a:r>
            <a:r>
              <a:rPr sz="2400" spc="105" dirty="0">
                <a:latin typeface="Arial"/>
                <a:cs typeface="Arial"/>
              </a:rPr>
              <a:t> </a:t>
            </a:r>
            <a:r>
              <a:rPr sz="2400" spc="-5" dirty="0">
                <a:latin typeface="Arial"/>
                <a:cs typeface="Arial"/>
              </a:rPr>
              <a:t>embargo,</a:t>
            </a:r>
            <a:r>
              <a:rPr sz="2400" spc="105" dirty="0">
                <a:latin typeface="Arial"/>
                <a:cs typeface="Arial"/>
              </a:rPr>
              <a:t> </a:t>
            </a:r>
            <a:r>
              <a:rPr sz="2400" spc="-5" dirty="0">
                <a:latin typeface="Arial"/>
                <a:cs typeface="Arial"/>
              </a:rPr>
              <a:t>la</a:t>
            </a:r>
            <a:r>
              <a:rPr sz="2400" spc="105" dirty="0">
                <a:latin typeface="Arial"/>
                <a:cs typeface="Arial"/>
              </a:rPr>
              <a:t> </a:t>
            </a:r>
            <a:r>
              <a:rPr sz="2400" spc="-5" dirty="0">
                <a:latin typeface="Arial"/>
                <a:cs typeface="Arial"/>
              </a:rPr>
              <a:t>ec.</a:t>
            </a:r>
            <a:r>
              <a:rPr sz="2400" spc="100" dirty="0">
                <a:latin typeface="Arial"/>
                <a:cs typeface="Arial"/>
              </a:rPr>
              <a:t> </a:t>
            </a:r>
            <a:r>
              <a:rPr sz="2400" dirty="0">
                <a:latin typeface="Arial"/>
                <a:cs typeface="Arial"/>
              </a:rPr>
              <a:t>1</a:t>
            </a:r>
            <a:r>
              <a:rPr sz="2400" spc="105" dirty="0">
                <a:latin typeface="Arial"/>
                <a:cs typeface="Arial"/>
              </a:rPr>
              <a:t> </a:t>
            </a:r>
            <a:r>
              <a:rPr sz="2400" spc="-5" dirty="0">
                <a:latin typeface="Arial"/>
                <a:cs typeface="Arial"/>
              </a:rPr>
              <a:t>puede</a:t>
            </a:r>
            <a:r>
              <a:rPr sz="2400" spc="105" dirty="0">
                <a:latin typeface="Arial"/>
                <a:cs typeface="Arial"/>
              </a:rPr>
              <a:t> </a:t>
            </a:r>
            <a:r>
              <a:rPr sz="2400" spc="-5" dirty="0">
                <a:latin typeface="Arial"/>
                <a:cs typeface="Arial"/>
              </a:rPr>
              <a:t>servir</a:t>
            </a:r>
            <a:r>
              <a:rPr sz="2400" spc="110" dirty="0">
                <a:latin typeface="Arial"/>
                <a:cs typeface="Arial"/>
              </a:rPr>
              <a:t> </a:t>
            </a:r>
            <a:r>
              <a:rPr sz="2400" spc="-5" dirty="0">
                <a:latin typeface="Arial"/>
                <a:cs typeface="Arial"/>
              </a:rPr>
              <a:t>como</a:t>
            </a:r>
            <a:r>
              <a:rPr sz="2400" spc="105" dirty="0">
                <a:latin typeface="Arial"/>
                <a:cs typeface="Arial"/>
              </a:rPr>
              <a:t> </a:t>
            </a:r>
            <a:r>
              <a:rPr sz="2400" spc="-5" dirty="0">
                <a:latin typeface="Arial"/>
                <a:cs typeface="Arial"/>
              </a:rPr>
              <a:t>base</a:t>
            </a:r>
            <a:r>
              <a:rPr sz="2400" spc="105" dirty="0">
                <a:latin typeface="Arial"/>
                <a:cs typeface="Arial"/>
              </a:rPr>
              <a:t> </a:t>
            </a:r>
            <a:r>
              <a:rPr sz="2400" spc="-5" dirty="0">
                <a:latin typeface="Arial"/>
                <a:cs typeface="Arial"/>
              </a:rPr>
              <a:t>para</a:t>
            </a:r>
            <a:r>
              <a:rPr sz="2400" spc="105" dirty="0">
                <a:latin typeface="Arial"/>
                <a:cs typeface="Arial"/>
              </a:rPr>
              <a:t> </a:t>
            </a:r>
            <a:r>
              <a:rPr sz="2400" spc="-5" dirty="0">
                <a:latin typeface="Arial"/>
                <a:cs typeface="Arial"/>
              </a:rPr>
              <a:t>el</a:t>
            </a:r>
            <a:r>
              <a:rPr sz="2400" spc="105" dirty="0">
                <a:latin typeface="Arial"/>
                <a:cs typeface="Arial"/>
              </a:rPr>
              <a:t> </a:t>
            </a:r>
            <a:r>
              <a:rPr sz="2400" spc="-5" dirty="0">
                <a:latin typeface="Arial"/>
                <a:cs typeface="Arial"/>
              </a:rPr>
              <a:t>cálculo</a:t>
            </a:r>
            <a:r>
              <a:rPr sz="2400" spc="105" dirty="0">
                <a:latin typeface="Arial"/>
                <a:cs typeface="Arial"/>
              </a:rPr>
              <a:t> </a:t>
            </a:r>
            <a:r>
              <a:rPr sz="2400" spc="-5" dirty="0">
                <a:latin typeface="Arial"/>
                <a:cs typeface="Arial"/>
              </a:rPr>
              <a:t>de</a:t>
            </a:r>
            <a:r>
              <a:rPr sz="2400" spc="335" dirty="0">
                <a:latin typeface="Arial"/>
                <a:cs typeface="Arial"/>
              </a:rPr>
              <a:t> </a:t>
            </a:r>
            <a:r>
              <a:rPr sz="2400" i="1" spc="35" dirty="0">
                <a:latin typeface="Times New Roman"/>
                <a:cs typeface="Times New Roman"/>
              </a:rPr>
              <a:t>I</a:t>
            </a:r>
            <a:r>
              <a:rPr sz="2400" i="1" spc="52" baseline="-23809" dirty="0">
                <a:latin typeface="Times New Roman"/>
                <a:cs typeface="Times New Roman"/>
              </a:rPr>
              <a:t>d  </a:t>
            </a:r>
            <a:r>
              <a:rPr sz="2400" i="1" spc="142" baseline="-23809" dirty="0">
                <a:latin typeface="Times New Roman"/>
                <a:cs typeface="Times New Roman"/>
              </a:rPr>
              <a:t> </a:t>
            </a:r>
            <a:r>
              <a:rPr sz="2400" dirty="0">
                <a:latin typeface="Arial"/>
                <a:cs typeface="Arial"/>
              </a:rPr>
              <a:t>y</a:t>
            </a:r>
            <a:r>
              <a:rPr sz="2400" spc="105" dirty="0">
                <a:latin typeface="Arial"/>
                <a:cs typeface="Arial"/>
              </a:rPr>
              <a:t> </a:t>
            </a:r>
            <a:r>
              <a:rPr sz="2400" spc="-5" dirty="0">
                <a:latin typeface="Arial"/>
                <a:cs typeface="Arial"/>
              </a:rPr>
              <a:t>el</a:t>
            </a:r>
            <a:r>
              <a:rPr sz="2400" spc="105" dirty="0">
                <a:latin typeface="Arial"/>
                <a:cs typeface="Arial"/>
              </a:rPr>
              <a:t> </a:t>
            </a:r>
            <a:r>
              <a:rPr sz="2400" spc="-5" dirty="0">
                <a:latin typeface="Arial"/>
                <a:cs typeface="Arial"/>
              </a:rPr>
              <a:t>resultado</a:t>
            </a:r>
            <a:r>
              <a:rPr sz="2400" spc="100" dirty="0">
                <a:latin typeface="Arial"/>
                <a:cs typeface="Arial"/>
              </a:rPr>
              <a:t> </a:t>
            </a:r>
            <a:r>
              <a:rPr sz="2400" spc="-5" dirty="0" err="1">
                <a:latin typeface="Arial"/>
                <a:cs typeface="Arial"/>
              </a:rPr>
              <a:t>tiene</a:t>
            </a:r>
            <a:r>
              <a:rPr sz="2400" spc="105" dirty="0">
                <a:latin typeface="Arial"/>
                <a:cs typeface="Arial"/>
              </a:rPr>
              <a:t> </a:t>
            </a:r>
            <a:r>
              <a:rPr sz="2400" spc="-5" dirty="0" smtClean="0">
                <a:latin typeface="Arial"/>
                <a:cs typeface="Arial"/>
              </a:rPr>
              <a:t>un</a:t>
            </a:r>
            <a:r>
              <a:rPr lang="es-AR" sz="2400" spc="-5" dirty="0" smtClean="0">
                <a:latin typeface="Arial"/>
                <a:cs typeface="Arial"/>
              </a:rPr>
              <a:t> </a:t>
            </a:r>
            <a:r>
              <a:rPr sz="2400" dirty="0" err="1" smtClean="0">
                <a:latin typeface="Arial"/>
                <a:cs typeface="Arial"/>
              </a:rPr>
              <a:t>cierto</a:t>
            </a:r>
            <a:r>
              <a:rPr sz="2400" spc="-25" dirty="0" smtClean="0">
                <a:latin typeface="Arial"/>
                <a:cs typeface="Arial"/>
              </a:rPr>
              <a:t> </a:t>
            </a:r>
            <a:r>
              <a:rPr sz="2400" dirty="0">
                <a:latin typeface="Arial"/>
                <a:cs typeface="Arial"/>
              </a:rPr>
              <a:t>factor</a:t>
            </a:r>
            <a:r>
              <a:rPr sz="2400" spc="-25" dirty="0">
                <a:latin typeface="Arial"/>
                <a:cs typeface="Arial"/>
              </a:rPr>
              <a:t> </a:t>
            </a:r>
            <a:r>
              <a:rPr sz="2400" spc="-5" dirty="0">
                <a:latin typeface="Arial"/>
                <a:cs typeface="Arial"/>
              </a:rPr>
              <a:t>de</a:t>
            </a:r>
            <a:r>
              <a:rPr sz="2400" spc="-20" dirty="0">
                <a:latin typeface="Arial"/>
                <a:cs typeface="Arial"/>
              </a:rPr>
              <a:t> </a:t>
            </a:r>
            <a:r>
              <a:rPr sz="2400" dirty="0">
                <a:latin typeface="Arial"/>
                <a:cs typeface="Arial"/>
              </a:rPr>
              <a:t>seguridad.</a:t>
            </a:r>
          </a:p>
          <a:p>
            <a:pPr marL="342900" indent="-342900">
              <a:spcBef>
                <a:spcPts val="25"/>
              </a:spcBef>
              <a:buFont typeface="Arial" panose="020B0604020202020204" pitchFamily="34" charset="0"/>
              <a:buChar char="•"/>
            </a:pPr>
            <a:endParaRPr sz="2400" dirty="0">
              <a:latin typeface="Arial"/>
              <a:cs typeface="Arial"/>
            </a:endParaRPr>
          </a:p>
        </p:txBody>
      </p:sp>
      <p:pic>
        <p:nvPicPr>
          <p:cNvPr id="13" name="Imagen 12"/>
          <p:cNvPicPr>
            <a:picLocks noChangeAspect="1"/>
          </p:cNvPicPr>
          <p:nvPr/>
        </p:nvPicPr>
        <p:blipFill>
          <a:blip r:embed="rId2"/>
          <a:stretch>
            <a:fillRect/>
          </a:stretch>
        </p:blipFill>
        <p:spPr>
          <a:xfrm>
            <a:off x="5568316" y="1104974"/>
            <a:ext cx="6705600" cy="1202414"/>
          </a:xfrm>
          <a:prstGeom prst="rect">
            <a:avLst/>
          </a:prstGeom>
        </p:spPr>
      </p:pic>
    </p:spTree>
    <p:extLst>
      <p:ext uri="{BB962C8B-B14F-4D97-AF65-F5344CB8AC3E}">
        <p14:creationId xmlns:p14="http://schemas.microsoft.com/office/powerpoint/2010/main" val="2002708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30201" y="228600"/>
            <a:ext cx="8991600" cy="6272871"/>
          </a:xfrm>
          <a:prstGeom prst="rect">
            <a:avLst/>
          </a:prstGeom>
        </p:spPr>
        <p:txBody>
          <a:bodyPr vert="horz" wrap="square" lIns="0" tIns="40005" rIns="0" bIns="0" rtlCol="0">
            <a:spAutoFit/>
          </a:bodyPr>
          <a:lstStyle/>
          <a:p>
            <a:pPr marL="279400">
              <a:lnSpc>
                <a:spcPts val="2700"/>
              </a:lnSpc>
            </a:pPr>
            <a:r>
              <a:rPr sz="2400" b="1" spc="-5" dirty="0" smtClean="0">
                <a:latin typeface="Arial"/>
                <a:cs typeface="Arial"/>
              </a:rPr>
              <a:t>3</a:t>
            </a:r>
            <a:r>
              <a:rPr sz="2400" b="1" spc="-5" dirty="0">
                <a:latin typeface="Arial"/>
                <a:cs typeface="Arial"/>
              </a:rPr>
              <a:t>.</a:t>
            </a:r>
            <a:r>
              <a:rPr sz="2400" b="1" spc="405" dirty="0">
                <a:latin typeface="Arial"/>
                <a:cs typeface="Arial"/>
              </a:rPr>
              <a:t> </a:t>
            </a:r>
            <a:r>
              <a:rPr sz="2400" b="1" spc="-5" dirty="0">
                <a:latin typeface="Arial"/>
                <a:cs typeface="Arial"/>
              </a:rPr>
              <a:t>Protección</a:t>
            </a:r>
            <a:r>
              <a:rPr sz="2400" b="1" spc="15" dirty="0">
                <a:latin typeface="Arial"/>
                <a:cs typeface="Arial"/>
              </a:rPr>
              <a:t> </a:t>
            </a:r>
            <a:r>
              <a:rPr sz="2400" b="1" spc="-5" dirty="0">
                <a:latin typeface="Arial"/>
                <a:cs typeface="Arial"/>
              </a:rPr>
              <a:t>con</a:t>
            </a:r>
            <a:r>
              <a:rPr sz="2400" b="1" spc="10" dirty="0">
                <a:latin typeface="Arial"/>
                <a:cs typeface="Arial"/>
              </a:rPr>
              <a:t> </a:t>
            </a:r>
            <a:r>
              <a:rPr sz="2400" b="1" spc="-5" dirty="0">
                <a:latin typeface="Arial"/>
                <a:cs typeface="Arial"/>
              </a:rPr>
              <a:t>relés</a:t>
            </a:r>
            <a:r>
              <a:rPr sz="2400" b="1" spc="10" dirty="0">
                <a:latin typeface="Arial"/>
                <a:cs typeface="Arial"/>
              </a:rPr>
              <a:t> </a:t>
            </a:r>
            <a:r>
              <a:rPr sz="2400" b="1" spc="-5" dirty="0">
                <a:latin typeface="Arial"/>
                <a:cs typeface="Arial"/>
              </a:rPr>
              <a:t>diferenciales</a:t>
            </a:r>
            <a:r>
              <a:rPr sz="2400" b="1" spc="10" dirty="0">
                <a:latin typeface="Arial"/>
                <a:cs typeface="Arial"/>
              </a:rPr>
              <a:t> </a:t>
            </a:r>
            <a:r>
              <a:rPr sz="2400" b="1" spc="-5" dirty="0">
                <a:latin typeface="Arial"/>
                <a:cs typeface="Arial"/>
              </a:rPr>
              <a:t>de</a:t>
            </a:r>
            <a:r>
              <a:rPr sz="2400" b="1" spc="10" dirty="0">
                <a:latin typeface="Arial"/>
                <a:cs typeface="Arial"/>
              </a:rPr>
              <a:t> </a:t>
            </a:r>
            <a:r>
              <a:rPr sz="2400" b="1" spc="-5" dirty="0">
                <a:latin typeface="Arial"/>
                <a:cs typeface="Arial"/>
              </a:rPr>
              <a:t>alta</a:t>
            </a:r>
            <a:r>
              <a:rPr sz="2400" b="1" spc="10" dirty="0">
                <a:latin typeface="Arial"/>
                <a:cs typeface="Arial"/>
              </a:rPr>
              <a:t> </a:t>
            </a:r>
            <a:r>
              <a:rPr sz="2400" b="1" spc="-5" dirty="0">
                <a:latin typeface="Arial"/>
                <a:cs typeface="Arial"/>
              </a:rPr>
              <a:t>impedancia</a:t>
            </a:r>
            <a:endParaRPr sz="2400" dirty="0">
              <a:latin typeface="Arial"/>
              <a:cs typeface="Arial"/>
            </a:endParaRPr>
          </a:p>
          <a:p>
            <a:pPr>
              <a:lnSpc>
                <a:spcPts val="2700"/>
              </a:lnSpc>
              <a:spcBef>
                <a:spcPts val="5"/>
              </a:spcBef>
            </a:pPr>
            <a:endParaRPr sz="2400" dirty="0">
              <a:latin typeface="Arial"/>
              <a:cs typeface="Arial"/>
            </a:endParaRPr>
          </a:p>
          <a:p>
            <a:pPr marL="393700" marR="44450" indent="-342900" algn="just">
              <a:lnSpc>
                <a:spcPts val="2700"/>
              </a:lnSpc>
              <a:buFont typeface="Arial" panose="020B0604020202020204" pitchFamily="34" charset="0"/>
              <a:buChar char="•"/>
            </a:pPr>
            <a:r>
              <a:rPr sz="2400" spc="-5" dirty="0">
                <a:latin typeface="Arial"/>
                <a:cs typeface="Arial"/>
              </a:rPr>
              <a:t>Esta protección </a:t>
            </a:r>
            <a:r>
              <a:rPr sz="2400" b="1" i="1" spc="-5" dirty="0">
                <a:solidFill>
                  <a:srgbClr val="FF0000"/>
                </a:solidFill>
                <a:effectLst>
                  <a:outerShdw blurRad="38100" dist="38100" dir="2700000" algn="tl">
                    <a:srgbClr val="000000">
                      <a:alpha val="43137"/>
                    </a:srgbClr>
                  </a:outerShdw>
                </a:effectLst>
                <a:latin typeface="Arial"/>
                <a:cs typeface="Arial"/>
              </a:rPr>
              <a:t>se basa en el hecho de que la corriente diferencial de error es pequeña </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cuando</a:t>
            </a:r>
            <a:r>
              <a:rPr sz="2400" b="1" i="1" spc="4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el</a:t>
            </a:r>
            <a:r>
              <a:rPr sz="2400" b="1" i="1" spc="4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valor</a:t>
            </a:r>
            <a:r>
              <a:rPr sz="2400" b="1" i="1" spc="45"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de</a:t>
            </a:r>
            <a:r>
              <a:rPr sz="2400" b="1" i="1" spc="265" dirty="0">
                <a:solidFill>
                  <a:srgbClr val="FF0000"/>
                </a:solidFill>
                <a:effectLst>
                  <a:outerShdw blurRad="38100" dist="38100" dir="2700000" algn="tl">
                    <a:srgbClr val="000000">
                      <a:alpha val="43137"/>
                    </a:srgbClr>
                  </a:outerShdw>
                </a:effectLst>
                <a:latin typeface="Arial"/>
                <a:cs typeface="Arial"/>
              </a:rPr>
              <a:t> </a:t>
            </a:r>
            <a:r>
              <a:rPr sz="2400" b="1" i="1" spc="-20" dirty="0">
                <a:solidFill>
                  <a:srgbClr val="FF0000"/>
                </a:solidFill>
                <a:effectLst>
                  <a:outerShdw blurRad="38100" dist="38100" dir="2700000" algn="tl">
                    <a:srgbClr val="000000">
                      <a:alpha val="43137"/>
                    </a:srgbClr>
                  </a:outerShdw>
                </a:effectLst>
                <a:latin typeface="Times New Roman"/>
                <a:cs typeface="Times New Roman"/>
              </a:rPr>
              <a:t>R</a:t>
            </a:r>
            <a:r>
              <a:rPr sz="2400" b="1" i="1" spc="-30" baseline="-23809" dirty="0">
                <a:solidFill>
                  <a:srgbClr val="FF0000"/>
                </a:solidFill>
                <a:effectLst>
                  <a:outerShdw blurRad="38100" dist="38100" dir="2700000" algn="tl">
                    <a:srgbClr val="000000">
                      <a:alpha val="43137"/>
                    </a:srgbClr>
                  </a:outerShdw>
                </a:effectLst>
                <a:latin typeface="Times New Roman"/>
                <a:cs typeface="Times New Roman"/>
              </a:rPr>
              <a:t>d</a:t>
            </a:r>
            <a:r>
              <a:rPr sz="2400" b="1" i="1" spc="232" baseline="-23809" dirty="0">
                <a:solidFill>
                  <a:srgbClr val="FF0000"/>
                </a:solidFill>
                <a:effectLst>
                  <a:outerShdw blurRad="38100" dist="38100" dir="2700000" algn="tl">
                    <a:srgbClr val="000000">
                      <a:alpha val="43137"/>
                    </a:srgbClr>
                  </a:outerShdw>
                </a:effectLst>
                <a:latin typeface="Times New Roman"/>
                <a:cs typeface="Times New Roman"/>
              </a:rPr>
              <a:t> </a:t>
            </a:r>
            <a:r>
              <a:rPr sz="2400" b="1" i="1" spc="-5" dirty="0">
                <a:solidFill>
                  <a:srgbClr val="FF0000"/>
                </a:solidFill>
                <a:effectLst>
                  <a:outerShdw blurRad="38100" dist="38100" dir="2700000" algn="tl">
                    <a:srgbClr val="000000">
                      <a:alpha val="43137"/>
                    </a:srgbClr>
                  </a:outerShdw>
                </a:effectLst>
                <a:latin typeface="Arial"/>
                <a:cs typeface="Arial"/>
              </a:rPr>
              <a:t>es</a:t>
            </a:r>
            <a:r>
              <a:rPr sz="2400" b="1" i="1" spc="40"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elevado</a:t>
            </a:r>
            <a:r>
              <a:rPr sz="2400" spc="-5" dirty="0">
                <a:latin typeface="Arial"/>
                <a:cs typeface="Arial"/>
              </a:rPr>
              <a:t>,</a:t>
            </a:r>
            <a:r>
              <a:rPr sz="2400" spc="35" dirty="0">
                <a:latin typeface="Arial"/>
                <a:cs typeface="Arial"/>
              </a:rPr>
              <a:t> </a:t>
            </a:r>
            <a:r>
              <a:rPr sz="2400" spc="-5" dirty="0">
                <a:latin typeface="Arial"/>
                <a:cs typeface="Arial"/>
              </a:rPr>
              <a:t>como</a:t>
            </a:r>
            <a:r>
              <a:rPr sz="2400" spc="40" dirty="0">
                <a:latin typeface="Arial"/>
                <a:cs typeface="Arial"/>
              </a:rPr>
              <a:t> </a:t>
            </a:r>
            <a:r>
              <a:rPr sz="2400" spc="-5" dirty="0">
                <a:latin typeface="Arial"/>
                <a:cs typeface="Arial"/>
              </a:rPr>
              <a:t>puede</a:t>
            </a:r>
            <a:r>
              <a:rPr sz="2400" spc="40" dirty="0">
                <a:latin typeface="Arial"/>
                <a:cs typeface="Arial"/>
              </a:rPr>
              <a:t> </a:t>
            </a:r>
            <a:r>
              <a:rPr sz="2400" spc="-5" dirty="0">
                <a:latin typeface="Arial"/>
                <a:cs typeface="Arial"/>
              </a:rPr>
              <a:t>verse</a:t>
            </a:r>
            <a:r>
              <a:rPr sz="2400" spc="40" dirty="0">
                <a:latin typeface="Arial"/>
                <a:cs typeface="Arial"/>
              </a:rPr>
              <a:t> </a:t>
            </a:r>
            <a:r>
              <a:rPr sz="2400" spc="-5" dirty="0">
                <a:latin typeface="Arial"/>
                <a:cs typeface="Arial"/>
              </a:rPr>
              <a:t>en</a:t>
            </a:r>
            <a:r>
              <a:rPr sz="2400" spc="40" dirty="0">
                <a:latin typeface="Arial"/>
                <a:cs typeface="Arial"/>
              </a:rPr>
              <a:t> </a:t>
            </a:r>
            <a:r>
              <a:rPr sz="2400" spc="-5" dirty="0">
                <a:latin typeface="Arial"/>
                <a:cs typeface="Arial"/>
              </a:rPr>
              <a:t>la</a:t>
            </a:r>
            <a:r>
              <a:rPr sz="2400" spc="40" dirty="0">
                <a:latin typeface="Arial"/>
                <a:cs typeface="Arial"/>
              </a:rPr>
              <a:t> </a:t>
            </a:r>
            <a:r>
              <a:rPr sz="2400" spc="-5" dirty="0">
                <a:latin typeface="Arial"/>
                <a:cs typeface="Arial"/>
              </a:rPr>
              <a:t>ec.</a:t>
            </a:r>
            <a:r>
              <a:rPr sz="2400" spc="40" dirty="0">
                <a:latin typeface="Arial"/>
                <a:cs typeface="Arial"/>
              </a:rPr>
              <a:t> </a:t>
            </a:r>
            <a:r>
              <a:rPr sz="2400" spc="-5" dirty="0">
                <a:latin typeface="Arial"/>
                <a:cs typeface="Arial"/>
              </a:rPr>
              <a:t>1.</a:t>
            </a:r>
            <a:r>
              <a:rPr sz="2400" spc="40" dirty="0">
                <a:latin typeface="Arial"/>
                <a:cs typeface="Arial"/>
              </a:rPr>
              <a:t> </a:t>
            </a:r>
            <a:r>
              <a:rPr sz="2400" spc="-5" dirty="0" smtClean="0">
                <a:latin typeface="Arial"/>
                <a:cs typeface="Arial"/>
              </a:rPr>
              <a:t>Para</a:t>
            </a:r>
            <a:r>
              <a:rPr sz="2400" spc="40" dirty="0" smtClean="0">
                <a:latin typeface="Arial"/>
                <a:cs typeface="Arial"/>
              </a:rPr>
              <a:t> </a:t>
            </a:r>
            <a:r>
              <a:rPr sz="2400" spc="-5" dirty="0">
                <a:latin typeface="Arial"/>
                <a:cs typeface="Arial"/>
              </a:rPr>
              <a:t>lograr</a:t>
            </a:r>
            <a:r>
              <a:rPr sz="2400" spc="35" dirty="0">
                <a:latin typeface="Arial"/>
                <a:cs typeface="Arial"/>
              </a:rPr>
              <a:t> </a:t>
            </a:r>
            <a:r>
              <a:rPr sz="2400" spc="-5" dirty="0">
                <a:latin typeface="Arial"/>
                <a:cs typeface="Arial"/>
              </a:rPr>
              <a:t>un</a:t>
            </a:r>
            <a:r>
              <a:rPr sz="2400" spc="40" dirty="0">
                <a:latin typeface="Arial"/>
                <a:cs typeface="Arial"/>
              </a:rPr>
              <a:t> </a:t>
            </a:r>
            <a:r>
              <a:rPr sz="2400" spc="-5" dirty="0">
                <a:latin typeface="Arial"/>
                <a:cs typeface="Arial"/>
              </a:rPr>
              <a:t>valor</a:t>
            </a:r>
            <a:r>
              <a:rPr sz="2400" spc="40" dirty="0">
                <a:latin typeface="Arial"/>
                <a:cs typeface="Arial"/>
              </a:rPr>
              <a:t> </a:t>
            </a:r>
            <a:r>
              <a:rPr sz="2400" spc="-5" dirty="0">
                <a:latin typeface="Arial"/>
                <a:cs typeface="Arial"/>
              </a:rPr>
              <a:t>alto</a:t>
            </a:r>
            <a:r>
              <a:rPr sz="2400" spc="40" dirty="0">
                <a:latin typeface="Arial"/>
                <a:cs typeface="Arial"/>
              </a:rPr>
              <a:t> </a:t>
            </a:r>
            <a:r>
              <a:rPr sz="2400" spc="-5" dirty="0" smtClean="0">
                <a:latin typeface="Arial"/>
                <a:cs typeface="Arial"/>
              </a:rPr>
              <a:t>de</a:t>
            </a:r>
            <a:r>
              <a:rPr lang="en-US" sz="2400" spc="-5" dirty="0" smtClean="0">
                <a:latin typeface="Arial"/>
                <a:cs typeface="Arial"/>
              </a:rPr>
              <a:t> </a:t>
            </a:r>
            <a:r>
              <a:rPr sz="2400" i="1" spc="-20" dirty="0" smtClean="0">
                <a:latin typeface="Times New Roman"/>
                <a:cs typeface="Times New Roman"/>
              </a:rPr>
              <a:t>R</a:t>
            </a:r>
            <a:r>
              <a:rPr sz="2400" i="1" spc="-30" baseline="-23809" dirty="0" smtClean="0">
                <a:latin typeface="Times New Roman"/>
                <a:cs typeface="Times New Roman"/>
              </a:rPr>
              <a:t>d</a:t>
            </a:r>
            <a:r>
              <a:rPr sz="2400" i="1" spc="225" baseline="-23809" dirty="0" smtClean="0">
                <a:latin typeface="Times New Roman"/>
                <a:cs typeface="Times New Roman"/>
              </a:rPr>
              <a:t> </a:t>
            </a:r>
            <a:r>
              <a:rPr sz="2400" spc="-5" dirty="0">
                <a:latin typeface="Arial"/>
                <a:cs typeface="Arial"/>
              </a:rPr>
              <a:t>se</a:t>
            </a:r>
            <a:r>
              <a:rPr sz="2400" spc="295" dirty="0">
                <a:latin typeface="Arial"/>
                <a:cs typeface="Arial"/>
              </a:rPr>
              <a:t> </a:t>
            </a:r>
            <a:r>
              <a:rPr sz="2400" spc="-5" dirty="0">
                <a:latin typeface="Arial"/>
                <a:cs typeface="Arial"/>
              </a:rPr>
              <a:t>coloca</a:t>
            </a:r>
            <a:r>
              <a:rPr sz="2400" spc="290" dirty="0">
                <a:latin typeface="Arial"/>
                <a:cs typeface="Arial"/>
              </a:rPr>
              <a:t> </a:t>
            </a:r>
            <a:r>
              <a:rPr sz="2400" spc="-5" dirty="0">
                <a:latin typeface="Arial"/>
                <a:cs typeface="Arial"/>
              </a:rPr>
              <a:t>un</a:t>
            </a:r>
            <a:r>
              <a:rPr sz="2400" spc="290" dirty="0">
                <a:latin typeface="Arial"/>
                <a:cs typeface="Arial"/>
              </a:rPr>
              <a:t> </a:t>
            </a:r>
            <a:r>
              <a:rPr sz="2400" spc="-5" dirty="0">
                <a:latin typeface="Arial"/>
                <a:cs typeface="Arial"/>
              </a:rPr>
              <a:t>relé</a:t>
            </a:r>
            <a:r>
              <a:rPr sz="2400" spc="295" dirty="0">
                <a:latin typeface="Arial"/>
                <a:cs typeface="Arial"/>
              </a:rPr>
              <a:t> </a:t>
            </a:r>
            <a:r>
              <a:rPr sz="2400" spc="-5" dirty="0">
                <a:latin typeface="Arial"/>
                <a:cs typeface="Arial"/>
              </a:rPr>
              <a:t>de</a:t>
            </a:r>
            <a:r>
              <a:rPr sz="2400" spc="290" dirty="0">
                <a:latin typeface="Arial"/>
                <a:cs typeface="Arial"/>
              </a:rPr>
              <a:t> </a:t>
            </a:r>
            <a:r>
              <a:rPr sz="2400" spc="-5" dirty="0">
                <a:latin typeface="Arial"/>
                <a:cs typeface="Arial"/>
              </a:rPr>
              <a:t>sobretensión</a:t>
            </a:r>
            <a:r>
              <a:rPr sz="2400" spc="295" dirty="0">
                <a:latin typeface="Arial"/>
                <a:cs typeface="Arial"/>
              </a:rPr>
              <a:t> </a:t>
            </a:r>
            <a:r>
              <a:rPr sz="2400" spc="-5" dirty="0">
                <a:latin typeface="Arial"/>
                <a:cs typeface="Arial"/>
              </a:rPr>
              <a:t>en</a:t>
            </a:r>
            <a:r>
              <a:rPr sz="2400" spc="290" dirty="0">
                <a:latin typeface="Arial"/>
                <a:cs typeface="Arial"/>
              </a:rPr>
              <a:t> </a:t>
            </a:r>
            <a:r>
              <a:rPr sz="2400" spc="-5" dirty="0">
                <a:latin typeface="Arial"/>
                <a:cs typeface="Arial"/>
              </a:rPr>
              <a:t>la</a:t>
            </a:r>
            <a:r>
              <a:rPr sz="2400" spc="285" dirty="0">
                <a:latin typeface="Arial"/>
                <a:cs typeface="Arial"/>
              </a:rPr>
              <a:t> </a:t>
            </a:r>
            <a:r>
              <a:rPr sz="2400" spc="-5" dirty="0">
                <a:latin typeface="Arial"/>
                <a:cs typeface="Arial"/>
              </a:rPr>
              <a:t>rama</a:t>
            </a:r>
            <a:r>
              <a:rPr sz="2400" spc="290" dirty="0">
                <a:latin typeface="Arial"/>
                <a:cs typeface="Arial"/>
              </a:rPr>
              <a:t> </a:t>
            </a:r>
            <a:r>
              <a:rPr sz="2400" spc="-5" dirty="0">
                <a:latin typeface="Arial"/>
                <a:cs typeface="Arial"/>
              </a:rPr>
              <a:t>diferencial.</a:t>
            </a:r>
            <a:r>
              <a:rPr sz="2400" spc="285" dirty="0">
                <a:latin typeface="Arial"/>
                <a:cs typeface="Arial"/>
              </a:rPr>
              <a:t> </a:t>
            </a:r>
            <a:endParaRPr lang="en-US" sz="2400" spc="285" dirty="0" smtClean="0">
              <a:latin typeface="Arial"/>
              <a:cs typeface="Arial"/>
            </a:endParaRPr>
          </a:p>
          <a:p>
            <a:pPr marL="393700" marR="44450" indent="-342900" algn="just">
              <a:lnSpc>
                <a:spcPts val="2700"/>
              </a:lnSpc>
              <a:buFont typeface="Arial" panose="020B0604020202020204" pitchFamily="34" charset="0"/>
              <a:buChar char="•"/>
            </a:pPr>
            <a:endParaRPr lang="en-US" sz="2400" spc="285" dirty="0">
              <a:latin typeface="Arial"/>
              <a:cs typeface="Arial"/>
            </a:endParaRPr>
          </a:p>
          <a:p>
            <a:pPr marL="393700" marR="44450" indent="-342900" algn="just">
              <a:lnSpc>
                <a:spcPts val="2700"/>
              </a:lnSpc>
              <a:buFont typeface="Arial" panose="020B0604020202020204" pitchFamily="34" charset="0"/>
              <a:buChar char="•"/>
            </a:pPr>
            <a:r>
              <a:rPr sz="2400" spc="-5" dirty="0" smtClean="0">
                <a:latin typeface="Arial"/>
                <a:cs typeface="Arial"/>
              </a:rPr>
              <a:t>En</a:t>
            </a:r>
            <a:r>
              <a:rPr sz="2400" spc="285" dirty="0" smtClean="0">
                <a:latin typeface="Arial"/>
                <a:cs typeface="Arial"/>
              </a:rPr>
              <a:t> </a:t>
            </a:r>
            <a:r>
              <a:rPr sz="2400" spc="-5" dirty="0">
                <a:latin typeface="Arial"/>
                <a:cs typeface="Arial"/>
              </a:rPr>
              <a:t>la</a:t>
            </a:r>
            <a:r>
              <a:rPr sz="2400" spc="290" dirty="0">
                <a:latin typeface="Arial"/>
                <a:cs typeface="Arial"/>
              </a:rPr>
              <a:t> </a:t>
            </a:r>
            <a:r>
              <a:rPr sz="2400" spc="-5" dirty="0">
                <a:latin typeface="Arial"/>
                <a:cs typeface="Arial"/>
              </a:rPr>
              <a:t>fig.</a:t>
            </a:r>
            <a:r>
              <a:rPr sz="2400" spc="285" dirty="0">
                <a:latin typeface="Arial"/>
                <a:cs typeface="Arial"/>
              </a:rPr>
              <a:t> </a:t>
            </a:r>
            <a:r>
              <a:rPr sz="2400" dirty="0">
                <a:latin typeface="Arial"/>
                <a:cs typeface="Arial"/>
              </a:rPr>
              <a:t>4</a:t>
            </a:r>
            <a:r>
              <a:rPr sz="2400" spc="290" dirty="0">
                <a:latin typeface="Arial"/>
                <a:cs typeface="Arial"/>
              </a:rPr>
              <a:t> </a:t>
            </a:r>
            <a:r>
              <a:rPr sz="2400" spc="-5" dirty="0">
                <a:latin typeface="Arial"/>
                <a:cs typeface="Arial"/>
              </a:rPr>
              <a:t>se</a:t>
            </a:r>
            <a:r>
              <a:rPr sz="2400" spc="285" dirty="0">
                <a:latin typeface="Arial"/>
                <a:cs typeface="Arial"/>
              </a:rPr>
              <a:t> </a:t>
            </a:r>
            <a:r>
              <a:rPr sz="2400" spc="-5" dirty="0" err="1">
                <a:latin typeface="Arial"/>
                <a:cs typeface="Arial"/>
              </a:rPr>
              <a:t>muestra</a:t>
            </a:r>
            <a:r>
              <a:rPr sz="2400" spc="285" dirty="0">
                <a:latin typeface="Arial"/>
                <a:cs typeface="Arial"/>
              </a:rPr>
              <a:t> </a:t>
            </a:r>
            <a:r>
              <a:rPr sz="2400" spc="-5" dirty="0" smtClean="0">
                <a:latin typeface="Arial"/>
                <a:cs typeface="Arial"/>
              </a:rPr>
              <a:t>el</a:t>
            </a:r>
            <a:r>
              <a:rPr lang="en-US" sz="2400" spc="-5" dirty="0" smtClean="0">
                <a:latin typeface="Arial"/>
                <a:cs typeface="Arial"/>
              </a:rPr>
              <a:t> </a:t>
            </a:r>
            <a:r>
              <a:rPr sz="2400" spc="-5" dirty="0" err="1" smtClean="0">
                <a:latin typeface="Arial"/>
                <a:cs typeface="Arial"/>
              </a:rPr>
              <a:t>diagrama</a:t>
            </a:r>
            <a:r>
              <a:rPr sz="2400" spc="-5" dirty="0" smtClean="0">
                <a:latin typeface="Arial"/>
                <a:cs typeface="Arial"/>
              </a:rPr>
              <a:t> </a:t>
            </a:r>
            <a:r>
              <a:rPr sz="2400" spc="-5" dirty="0">
                <a:latin typeface="Arial"/>
                <a:cs typeface="Arial"/>
              </a:rPr>
              <a:t>esquemático de la protección; el relé de sobretensión (U&gt;) está conectado en la </a:t>
            </a:r>
            <a:r>
              <a:rPr sz="2400" dirty="0">
                <a:latin typeface="Arial"/>
                <a:cs typeface="Arial"/>
              </a:rPr>
              <a:t> </a:t>
            </a:r>
            <a:r>
              <a:rPr sz="2400" spc="-5" dirty="0">
                <a:latin typeface="Arial"/>
                <a:cs typeface="Arial"/>
              </a:rPr>
              <a:t>rama</a:t>
            </a:r>
            <a:r>
              <a:rPr sz="2400" spc="70" dirty="0">
                <a:latin typeface="Arial"/>
                <a:cs typeface="Arial"/>
              </a:rPr>
              <a:t> </a:t>
            </a:r>
            <a:r>
              <a:rPr sz="2400" spc="-5" dirty="0">
                <a:latin typeface="Arial"/>
                <a:cs typeface="Arial"/>
              </a:rPr>
              <a:t>diferencial,</a:t>
            </a:r>
            <a:r>
              <a:rPr sz="2400" spc="75" dirty="0">
                <a:latin typeface="Arial"/>
                <a:cs typeface="Arial"/>
              </a:rPr>
              <a:t> </a:t>
            </a:r>
            <a:r>
              <a:rPr sz="2400" spc="-5" dirty="0">
                <a:latin typeface="Arial"/>
                <a:cs typeface="Arial"/>
              </a:rPr>
              <a:t>en</a:t>
            </a:r>
            <a:r>
              <a:rPr sz="2400" spc="70" dirty="0">
                <a:latin typeface="Arial"/>
                <a:cs typeface="Arial"/>
              </a:rPr>
              <a:t> </a:t>
            </a:r>
            <a:r>
              <a:rPr sz="2400" spc="-5" dirty="0">
                <a:latin typeface="Arial"/>
                <a:cs typeface="Arial"/>
              </a:rPr>
              <a:t>serie</a:t>
            </a:r>
            <a:r>
              <a:rPr sz="2400" spc="75" dirty="0">
                <a:latin typeface="Arial"/>
                <a:cs typeface="Arial"/>
              </a:rPr>
              <a:t> </a:t>
            </a:r>
            <a:r>
              <a:rPr sz="2400" spc="-5" dirty="0">
                <a:latin typeface="Arial"/>
                <a:cs typeface="Arial"/>
              </a:rPr>
              <a:t>con</a:t>
            </a:r>
            <a:r>
              <a:rPr sz="2400" spc="70" dirty="0">
                <a:latin typeface="Arial"/>
                <a:cs typeface="Arial"/>
              </a:rPr>
              <a:t> </a:t>
            </a:r>
            <a:r>
              <a:rPr sz="2400" spc="-5" dirty="0">
                <a:latin typeface="Arial"/>
                <a:cs typeface="Arial"/>
              </a:rPr>
              <a:t>un</a:t>
            </a:r>
            <a:r>
              <a:rPr sz="2400" spc="75" dirty="0">
                <a:latin typeface="Arial"/>
                <a:cs typeface="Arial"/>
              </a:rPr>
              <a:t> </a:t>
            </a:r>
            <a:r>
              <a:rPr sz="2400" spc="-5" dirty="0">
                <a:latin typeface="Arial"/>
                <a:cs typeface="Arial"/>
              </a:rPr>
              <a:t>filtro</a:t>
            </a:r>
            <a:r>
              <a:rPr sz="2400" spc="70" dirty="0">
                <a:latin typeface="Arial"/>
                <a:cs typeface="Arial"/>
              </a:rPr>
              <a:t> </a:t>
            </a:r>
            <a:r>
              <a:rPr sz="2400" spc="-5" dirty="0">
                <a:latin typeface="Arial"/>
                <a:cs typeface="Arial"/>
              </a:rPr>
              <a:t>LC</a:t>
            </a:r>
            <a:r>
              <a:rPr sz="2400" spc="75" dirty="0">
                <a:latin typeface="Arial"/>
                <a:cs typeface="Arial"/>
              </a:rPr>
              <a:t> </a:t>
            </a:r>
            <a:r>
              <a:rPr sz="2400" spc="-5" dirty="0">
                <a:latin typeface="Arial"/>
                <a:cs typeface="Arial"/>
              </a:rPr>
              <a:t>sintonizado</a:t>
            </a:r>
            <a:r>
              <a:rPr sz="2400" spc="65" dirty="0">
                <a:latin typeface="Arial"/>
                <a:cs typeface="Arial"/>
              </a:rPr>
              <a:t> </a:t>
            </a:r>
            <a:r>
              <a:rPr sz="2400" dirty="0">
                <a:latin typeface="Arial"/>
                <a:cs typeface="Arial"/>
              </a:rPr>
              <a:t>a</a:t>
            </a:r>
            <a:r>
              <a:rPr sz="2400" spc="70" dirty="0">
                <a:latin typeface="Arial"/>
                <a:cs typeface="Arial"/>
              </a:rPr>
              <a:t> </a:t>
            </a:r>
            <a:r>
              <a:rPr sz="2400" spc="-5" dirty="0">
                <a:latin typeface="Arial"/>
                <a:cs typeface="Arial"/>
              </a:rPr>
              <a:t>la</a:t>
            </a:r>
            <a:r>
              <a:rPr sz="2400" spc="65" dirty="0">
                <a:latin typeface="Arial"/>
                <a:cs typeface="Arial"/>
              </a:rPr>
              <a:t> </a:t>
            </a:r>
            <a:r>
              <a:rPr sz="2400" spc="-5" dirty="0">
                <a:latin typeface="Arial"/>
                <a:cs typeface="Arial"/>
              </a:rPr>
              <a:t>frecuencia</a:t>
            </a:r>
            <a:r>
              <a:rPr sz="2400" spc="70" dirty="0">
                <a:latin typeface="Arial"/>
                <a:cs typeface="Arial"/>
              </a:rPr>
              <a:t> </a:t>
            </a:r>
            <a:r>
              <a:rPr sz="2400" spc="-5" dirty="0">
                <a:latin typeface="Arial"/>
                <a:cs typeface="Arial"/>
              </a:rPr>
              <a:t>fundamental.</a:t>
            </a:r>
            <a:r>
              <a:rPr sz="2400" spc="65" dirty="0">
                <a:latin typeface="Arial"/>
                <a:cs typeface="Arial"/>
              </a:rPr>
              <a:t> </a:t>
            </a:r>
            <a:endParaRPr lang="en-US" sz="2400" spc="65" dirty="0" smtClean="0">
              <a:latin typeface="Arial"/>
              <a:cs typeface="Arial"/>
            </a:endParaRPr>
          </a:p>
          <a:p>
            <a:pPr marL="393700" marR="44450" indent="-342900" algn="just">
              <a:lnSpc>
                <a:spcPts val="2700"/>
              </a:lnSpc>
              <a:buFont typeface="Arial" panose="020B0604020202020204" pitchFamily="34" charset="0"/>
              <a:buChar char="•"/>
            </a:pPr>
            <a:endParaRPr lang="en-US" sz="2400" spc="65" dirty="0">
              <a:latin typeface="Arial"/>
              <a:cs typeface="Arial"/>
            </a:endParaRPr>
          </a:p>
          <a:p>
            <a:pPr marL="393700" marR="44450" indent="-342900" algn="just">
              <a:lnSpc>
                <a:spcPts val="2700"/>
              </a:lnSpc>
              <a:buFont typeface="Arial" panose="020B0604020202020204" pitchFamily="34" charset="0"/>
              <a:buChar char="•"/>
            </a:pPr>
            <a:r>
              <a:rPr sz="2400" spc="-5" dirty="0" smtClean="0">
                <a:latin typeface="Arial"/>
                <a:cs typeface="Arial"/>
              </a:rPr>
              <a:t>Con</a:t>
            </a:r>
            <a:r>
              <a:rPr sz="2400" spc="70" dirty="0" smtClean="0">
                <a:latin typeface="Arial"/>
                <a:cs typeface="Arial"/>
              </a:rPr>
              <a:t> </a:t>
            </a:r>
            <a:r>
              <a:rPr sz="2400" spc="-5" dirty="0">
                <a:latin typeface="Arial"/>
                <a:cs typeface="Arial"/>
              </a:rPr>
              <a:t>esto </a:t>
            </a:r>
            <a:r>
              <a:rPr sz="2400" dirty="0">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se reduce la tendencia </a:t>
            </a:r>
            <a:r>
              <a:rPr sz="2400" b="1" i="1" dirty="0">
                <a:solidFill>
                  <a:srgbClr val="FF0000"/>
                </a:solidFill>
                <a:effectLst>
                  <a:outerShdw blurRad="38100" dist="38100" dir="2700000" algn="tl">
                    <a:srgbClr val="000000">
                      <a:alpha val="43137"/>
                    </a:srgbClr>
                  </a:outerShdw>
                </a:effectLst>
                <a:latin typeface="Arial"/>
                <a:cs typeface="Arial"/>
              </a:rPr>
              <a:t>a </a:t>
            </a:r>
            <a:r>
              <a:rPr sz="2400" b="1" i="1" spc="-5" dirty="0">
                <a:solidFill>
                  <a:srgbClr val="FF0000"/>
                </a:solidFill>
                <a:effectLst>
                  <a:outerShdw blurRad="38100" dist="38100" dir="2700000" algn="tl">
                    <a:srgbClr val="000000">
                      <a:alpha val="43137"/>
                    </a:srgbClr>
                  </a:outerShdw>
                </a:effectLst>
                <a:latin typeface="Arial"/>
                <a:cs typeface="Arial"/>
              </a:rPr>
              <a:t>la operación del relé por efecto de la componente aperiódica </a:t>
            </a:r>
            <a:r>
              <a:rPr sz="2400" b="1" i="1" dirty="0">
                <a:solidFill>
                  <a:srgbClr val="FF0000"/>
                </a:solidFill>
                <a:effectLst>
                  <a:outerShdw blurRad="38100" dist="38100" dir="2700000" algn="tl">
                    <a:srgbClr val="000000">
                      <a:alpha val="43137"/>
                    </a:srgbClr>
                  </a:outerShdw>
                </a:effectLst>
                <a:latin typeface="Arial"/>
                <a:cs typeface="Arial"/>
              </a:rPr>
              <a:t>y </a:t>
            </a:r>
            <a:r>
              <a:rPr sz="2400" b="1" i="1" spc="-5" dirty="0">
                <a:solidFill>
                  <a:srgbClr val="FF0000"/>
                </a:solidFill>
                <a:effectLst>
                  <a:outerShdw blurRad="38100" dist="38100" dir="2700000" algn="tl">
                    <a:srgbClr val="000000">
                      <a:alpha val="43137"/>
                    </a:srgbClr>
                  </a:outerShdw>
                </a:effectLst>
                <a:latin typeface="Arial"/>
                <a:cs typeface="Arial"/>
              </a:rPr>
              <a:t>los </a:t>
            </a:r>
            <a:r>
              <a:rPr sz="2400" b="1" i="1" dirty="0">
                <a:solidFill>
                  <a:srgbClr val="FF0000"/>
                </a:solidFill>
                <a:effectLst>
                  <a:outerShdw blurRad="38100" dist="38100" dir="2700000" algn="tl">
                    <a:srgbClr val="000000">
                      <a:alpha val="43137"/>
                    </a:srgbClr>
                  </a:outerShdw>
                </a:effectLst>
                <a:latin typeface="Arial"/>
                <a:cs typeface="Arial"/>
              </a:rPr>
              <a:t> </a:t>
            </a:r>
            <a:r>
              <a:rPr sz="2400" b="1" i="1" spc="-5" dirty="0">
                <a:solidFill>
                  <a:srgbClr val="FF0000"/>
                </a:solidFill>
                <a:effectLst>
                  <a:outerShdw blurRad="38100" dist="38100" dir="2700000" algn="tl">
                    <a:srgbClr val="000000">
                      <a:alpha val="43137"/>
                    </a:srgbClr>
                  </a:outerShdw>
                </a:effectLst>
                <a:latin typeface="Arial"/>
                <a:cs typeface="Arial"/>
              </a:rPr>
              <a:t>armónicos</a:t>
            </a:r>
            <a:r>
              <a:rPr sz="2400" b="1" i="1" spc="254" dirty="0">
                <a:solidFill>
                  <a:srgbClr val="FF0000"/>
                </a:solidFill>
                <a:effectLst>
                  <a:outerShdw blurRad="38100" dist="38100" dir="2700000" algn="tl">
                    <a:srgbClr val="000000">
                      <a:alpha val="43137"/>
                    </a:srgbClr>
                  </a:outerShdw>
                </a:effectLst>
                <a:latin typeface="Arial"/>
                <a:cs typeface="Arial"/>
              </a:rPr>
              <a:t> </a:t>
            </a:r>
            <a:r>
              <a:rPr sz="2400" spc="-5" dirty="0">
                <a:latin typeface="Arial"/>
                <a:cs typeface="Arial"/>
              </a:rPr>
              <a:t>que</a:t>
            </a:r>
            <a:r>
              <a:rPr sz="2400" spc="254" dirty="0">
                <a:latin typeface="Arial"/>
                <a:cs typeface="Arial"/>
              </a:rPr>
              <a:t> </a:t>
            </a:r>
            <a:r>
              <a:rPr sz="2400" spc="-5" dirty="0">
                <a:latin typeface="Arial"/>
                <a:cs typeface="Arial"/>
              </a:rPr>
              <a:t>pueden</a:t>
            </a:r>
            <a:r>
              <a:rPr sz="2400" spc="254" dirty="0">
                <a:latin typeface="Arial"/>
                <a:cs typeface="Arial"/>
              </a:rPr>
              <a:t> </a:t>
            </a:r>
            <a:r>
              <a:rPr sz="2400" spc="-5" dirty="0">
                <a:latin typeface="Arial"/>
                <a:cs typeface="Arial"/>
              </a:rPr>
              <a:t>estar</a:t>
            </a:r>
            <a:r>
              <a:rPr sz="2400" spc="254" dirty="0">
                <a:latin typeface="Arial"/>
                <a:cs typeface="Arial"/>
              </a:rPr>
              <a:t> </a:t>
            </a:r>
            <a:r>
              <a:rPr sz="2400" spc="-5" dirty="0">
                <a:latin typeface="Arial"/>
                <a:cs typeface="Arial"/>
              </a:rPr>
              <a:t>presentes</a:t>
            </a:r>
            <a:r>
              <a:rPr sz="2400" spc="254" dirty="0">
                <a:latin typeface="Arial"/>
                <a:cs typeface="Arial"/>
              </a:rPr>
              <a:t> </a:t>
            </a:r>
            <a:r>
              <a:rPr sz="2400" spc="-5" dirty="0">
                <a:latin typeface="Arial"/>
                <a:cs typeface="Arial"/>
              </a:rPr>
              <a:t>cuando</a:t>
            </a:r>
            <a:r>
              <a:rPr sz="2400" spc="254" dirty="0">
                <a:latin typeface="Arial"/>
                <a:cs typeface="Arial"/>
              </a:rPr>
              <a:t> </a:t>
            </a:r>
            <a:r>
              <a:rPr sz="2400" spc="-5" dirty="0">
                <a:latin typeface="Arial"/>
                <a:cs typeface="Arial"/>
              </a:rPr>
              <a:t>hay</a:t>
            </a:r>
            <a:r>
              <a:rPr sz="2400" spc="254" dirty="0">
                <a:latin typeface="Arial"/>
                <a:cs typeface="Arial"/>
              </a:rPr>
              <a:t> </a:t>
            </a:r>
            <a:r>
              <a:rPr sz="2400" spc="-5" dirty="0">
                <a:latin typeface="Arial"/>
                <a:cs typeface="Arial"/>
              </a:rPr>
              <a:t>saturación</a:t>
            </a:r>
            <a:r>
              <a:rPr sz="2400" spc="254" dirty="0">
                <a:latin typeface="Arial"/>
                <a:cs typeface="Arial"/>
              </a:rPr>
              <a:t> </a:t>
            </a:r>
            <a:r>
              <a:rPr sz="2400" spc="-5" dirty="0">
                <a:latin typeface="Arial"/>
                <a:cs typeface="Arial"/>
              </a:rPr>
              <a:t>severa</a:t>
            </a:r>
            <a:r>
              <a:rPr sz="2400" spc="254" dirty="0">
                <a:latin typeface="Arial"/>
                <a:cs typeface="Arial"/>
              </a:rPr>
              <a:t> </a:t>
            </a:r>
            <a:r>
              <a:rPr sz="2400" spc="-5" dirty="0">
                <a:latin typeface="Arial"/>
                <a:cs typeface="Arial"/>
              </a:rPr>
              <a:t>de</a:t>
            </a:r>
            <a:r>
              <a:rPr sz="2400" spc="254" dirty="0">
                <a:latin typeface="Arial"/>
                <a:cs typeface="Arial"/>
              </a:rPr>
              <a:t> </a:t>
            </a:r>
            <a:r>
              <a:rPr sz="2400" spc="-5" dirty="0">
                <a:latin typeface="Arial"/>
                <a:cs typeface="Arial"/>
              </a:rPr>
              <a:t>un</a:t>
            </a:r>
            <a:r>
              <a:rPr sz="2400" spc="254" dirty="0">
                <a:latin typeface="Arial"/>
                <a:cs typeface="Arial"/>
              </a:rPr>
              <a:t> </a:t>
            </a:r>
            <a:r>
              <a:rPr sz="2400" spc="-5" dirty="0">
                <a:latin typeface="Arial"/>
                <a:cs typeface="Arial"/>
              </a:rPr>
              <a:t>TI.</a:t>
            </a:r>
            <a:r>
              <a:rPr sz="2400" spc="254" dirty="0">
                <a:latin typeface="Arial"/>
                <a:cs typeface="Arial"/>
              </a:rPr>
              <a:t> </a:t>
            </a:r>
            <a:endParaRPr lang="en-US" sz="2400" spc="254" dirty="0" smtClean="0">
              <a:latin typeface="Arial"/>
              <a:cs typeface="Arial"/>
            </a:endParaRPr>
          </a:p>
          <a:p>
            <a:pPr marL="393700" marR="44450" indent="-342900" algn="just">
              <a:lnSpc>
                <a:spcPts val="2700"/>
              </a:lnSpc>
              <a:buFont typeface="Arial" panose="020B0604020202020204" pitchFamily="34" charset="0"/>
              <a:buChar char="•"/>
            </a:pPr>
            <a:endParaRPr lang="en-US" sz="2400" spc="254" dirty="0">
              <a:latin typeface="Arial"/>
              <a:cs typeface="Arial"/>
            </a:endParaRPr>
          </a:p>
        </p:txBody>
      </p:sp>
      <p:pic>
        <p:nvPicPr>
          <p:cNvPr id="9" name="Imagen 8"/>
          <p:cNvPicPr>
            <a:picLocks noChangeAspect="1"/>
          </p:cNvPicPr>
          <p:nvPr/>
        </p:nvPicPr>
        <p:blipFill>
          <a:blip r:embed="rId2"/>
          <a:stretch>
            <a:fillRect/>
          </a:stretch>
        </p:blipFill>
        <p:spPr>
          <a:xfrm>
            <a:off x="9474200" y="228600"/>
            <a:ext cx="8083141" cy="5580374"/>
          </a:xfrm>
          <a:prstGeom prst="rect">
            <a:avLst/>
          </a:prstGeom>
        </p:spPr>
      </p:pic>
      <p:sp>
        <p:nvSpPr>
          <p:cNvPr id="10" name="Rectángulo 9"/>
          <p:cNvSpPr/>
          <p:nvPr/>
        </p:nvSpPr>
        <p:spPr>
          <a:xfrm>
            <a:off x="287867" y="6248400"/>
            <a:ext cx="17244074" cy="3208571"/>
          </a:xfrm>
          <a:prstGeom prst="rect">
            <a:avLst/>
          </a:prstGeom>
        </p:spPr>
        <p:txBody>
          <a:bodyPr wrap="square">
            <a:spAutoFit/>
          </a:bodyPr>
          <a:lstStyle/>
          <a:p>
            <a:pPr marL="393700" marR="44450" indent="-342900" algn="just">
              <a:lnSpc>
                <a:spcPts val="2700"/>
              </a:lnSpc>
              <a:buFont typeface="Arial" panose="020B0604020202020204" pitchFamily="34" charset="0"/>
              <a:buChar char="•"/>
            </a:pPr>
            <a:r>
              <a:rPr lang="es-AR" sz="2400" spc="-5" dirty="0" smtClean="0">
                <a:latin typeface="Arial"/>
                <a:cs typeface="Arial"/>
              </a:rPr>
              <a:t>Cuando </a:t>
            </a:r>
            <a:r>
              <a:rPr lang="es-AR" sz="2400" spc="-320" dirty="0" smtClean="0">
                <a:latin typeface="Arial"/>
                <a:cs typeface="Arial"/>
              </a:rPr>
              <a:t> </a:t>
            </a:r>
            <a:r>
              <a:rPr lang="es-AR" sz="2400" spc="-5" dirty="0" smtClean="0">
                <a:latin typeface="Arial"/>
                <a:cs typeface="Arial"/>
              </a:rPr>
              <a:t>ocurre una falla externa </a:t>
            </a:r>
            <a:r>
              <a:rPr lang="es-AR" sz="2400" dirty="0" smtClean="0">
                <a:latin typeface="Arial"/>
                <a:cs typeface="Arial"/>
              </a:rPr>
              <a:t>y </a:t>
            </a:r>
            <a:r>
              <a:rPr lang="es-AR" sz="2400" spc="-5" dirty="0" smtClean="0">
                <a:latin typeface="Arial"/>
                <a:cs typeface="Arial"/>
              </a:rPr>
              <a:t>un TI se satura, es válido el circuito equivalente de la fig. 2, </a:t>
            </a:r>
            <a:r>
              <a:rPr lang="es-AR" sz="2400" dirty="0" smtClean="0">
                <a:latin typeface="Arial"/>
                <a:cs typeface="Arial"/>
              </a:rPr>
              <a:t>y </a:t>
            </a:r>
            <a:r>
              <a:rPr lang="es-AR" sz="2400" spc="-5" dirty="0" smtClean="0">
                <a:latin typeface="Arial"/>
                <a:cs typeface="Arial"/>
              </a:rPr>
              <a:t>la </a:t>
            </a:r>
            <a:r>
              <a:rPr lang="es-AR" sz="2400" dirty="0" smtClean="0">
                <a:latin typeface="Arial"/>
                <a:cs typeface="Arial"/>
              </a:rPr>
              <a:t> </a:t>
            </a:r>
            <a:r>
              <a:rPr lang="es-AR" sz="2400" spc="-5" dirty="0" smtClean="0">
                <a:latin typeface="Arial"/>
                <a:cs typeface="Arial"/>
              </a:rPr>
              <a:t>corriente</a:t>
            </a:r>
            <a:r>
              <a:rPr lang="es-AR" sz="2400" spc="360" dirty="0" smtClean="0">
                <a:latin typeface="Arial"/>
                <a:cs typeface="Arial"/>
              </a:rPr>
              <a:t> </a:t>
            </a:r>
            <a:r>
              <a:rPr lang="es-AR" sz="2400" i="1" spc="35" dirty="0" smtClean="0">
                <a:latin typeface="Times New Roman"/>
                <a:cs typeface="Times New Roman"/>
              </a:rPr>
              <a:t>I</a:t>
            </a:r>
            <a:r>
              <a:rPr lang="es-AR" sz="2400" i="1" spc="52" baseline="-23809" dirty="0" smtClean="0">
                <a:latin typeface="Times New Roman"/>
                <a:cs typeface="Times New Roman"/>
              </a:rPr>
              <a:t>d  </a:t>
            </a:r>
            <a:r>
              <a:rPr lang="es-AR" sz="2400" i="1" spc="187" baseline="-23809" dirty="0" smtClean="0">
                <a:latin typeface="Times New Roman"/>
                <a:cs typeface="Times New Roman"/>
              </a:rPr>
              <a:t> </a:t>
            </a:r>
            <a:r>
              <a:rPr lang="es-AR" sz="2400" spc="-5" dirty="0" smtClean="0">
                <a:latin typeface="Arial"/>
                <a:cs typeface="Arial"/>
              </a:rPr>
              <a:t>es</a:t>
            </a:r>
            <a:r>
              <a:rPr lang="es-AR" sz="2400" spc="135" dirty="0" smtClean="0">
                <a:latin typeface="Arial"/>
                <a:cs typeface="Arial"/>
              </a:rPr>
              <a:t> </a:t>
            </a:r>
            <a:r>
              <a:rPr lang="es-AR" sz="2400" spc="-5" dirty="0" smtClean="0">
                <a:latin typeface="Arial"/>
                <a:cs typeface="Arial"/>
              </a:rPr>
              <a:t>pequeña,</a:t>
            </a:r>
            <a:r>
              <a:rPr lang="es-AR" sz="2400" spc="135" dirty="0" smtClean="0">
                <a:latin typeface="Arial"/>
                <a:cs typeface="Arial"/>
              </a:rPr>
              <a:t> </a:t>
            </a:r>
            <a:r>
              <a:rPr lang="es-AR" sz="2400" spc="-5" dirty="0" smtClean="0">
                <a:latin typeface="Arial"/>
                <a:cs typeface="Arial"/>
              </a:rPr>
              <a:t>debido</a:t>
            </a:r>
            <a:r>
              <a:rPr lang="es-AR" sz="2400" spc="130" dirty="0" smtClean="0">
                <a:latin typeface="Arial"/>
                <a:cs typeface="Arial"/>
              </a:rPr>
              <a:t> </a:t>
            </a:r>
            <a:r>
              <a:rPr lang="es-AR" sz="2400" spc="-5" dirty="0" smtClean="0">
                <a:latin typeface="Arial"/>
                <a:cs typeface="Arial"/>
              </a:rPr>
              <a:t>al</a:t>
            </a:r>
            <a:r>
              <a:rPr lang="es-AR" sz="2400" spc="135" dirty="0" smtClean="0">
                <a:latin typeface="Arial"/>
                <a:cs typeface="Arial"/>
              </a:rPr>
              <a:t> </a:t>
            </a:r>
            <a:r>
              <a:rPr lang="es-AR" sz="2400" spc="-5" dirty="0" smtClean="0">
                <a:latin typeface="Arial"/>
                <a:cs typeface="Arial"/>
              </a:rPr>
              <a:t>valor</a:t>
            </a:r>
            <a:r>
              <a:rPr lang="es-AR" sz="2400" spc="135" dirty="0" smtClean="0">
                <a:latin typeface="Arial"/>
                <a:cs typeface="Arial"/>
              </a:rPr>
              <a:t> </a:t>
            </a:r>
            <a:r>
              <a:rPr lang="es-AR" sz="2400" spc="-5" dirty="0" smtClean="0">
                <a:latin typeface="Arial"/>
                <a:cs typeface="Arial"/>
              </a:rPr>
              <a:t>alto</a:t>
            </a:r>
            <a:r>
              <a:rPr lang="es-AR" sz="2400" spc="130" dirty="0" smtClean="0">
                <a:latin typeface="Arial"/>
                <a:cs typeface="Arial"/>
              </a:rPr>
              <a:t> </a:t>
            </a:r>
            <a:r>
              <a:rPr lang="es-AR" sz="2400" spc="-5" dirty="0" smtClean="0">
                <a:latin typeface="Arial"/>
                <a:cs typeface="Arial"/>
              </a:rPr>
              <a:t>de</a:t>
            </a:r>
            <a:r>
              <a:rPr lang="es-AR" sz="2400" spc="355" dirty="0" smtClean="0">
                <a:latin typeface="Arial"/>
                <a:cs typeface="Arial"/>
              </a:rPr>
              <a:t> </a:t>
            </a:r>
            <a:r>
              <a:rPr lang="es-AR" sz="2400" i="1" spc="-20" dirty="0" err="1" smtClean="0">
                <a:latin typeface="Times New Roman"/>
                <a:cs typeface="Times New Roman"/>
              </a:rPr>
              <a:t>R</a:t>
            </a:r>
            <a:r>
              <a:rPr lang="es-AR" sz="2400" i="1" spc="-30" baseline="-23809" dirty="0" err="1" smtClean="0">
                <a:latin typeface="Times New Roman"/>
                <a:cs typeface="Times New Roman"/>
              </a:rPr>
              <a:t>d</a:t>
            </a:r>
            <a:r>
              <a:rPr lang="es-AR" sz="2400" i="1" spc="232" baseline="-23809" dirty="0" smtClean="0">
                <a:latin typeface="Times New Roman"/>
                <a:cs typeface="Times New Roman"/>
              </a:rPr>
              <a:t> </a:t>
            </a:r>
            <a:r>
              <a:rPr lang="es-AR" sz="2400" dirty="0" smtClean="0">
                <a:latin typeface="Arial"/>
                <a:cs typeface="Arial"/>
              </a:rPr>
              <a:t>.</a:t>
            </a:r>
            <a:r>
              <a:rPr lang="es-AR" sz="2400" spc="130" dirty="0" smtClean="0">
                <a:latin typeface="Arial"/>
                <a:cs typeface="Arial"/>
              </a:rPr>
              <a:t> </a:t>
            </a:r>
            <a:r>
              <a:rPr lang="es-AR" sz="2400" spc="-5" dirty="0" smtClean="0">
                <a:latin typeface="Arial"/>
                <a:cs typeface="Arial"/>
              </a:rPr>
              <a:t>Para</a:t>
            </a:r>
            <a:r>
              <a:rPr lang="es-AR" sz="2400" spc="130" dirty="0" smtClean="0">
                <a:latin typeface="Arial"/>
                <a:cs typeface="Arial"/>
              </a:rPr>
              <a:t> </a:t>
            </a:r>
            <a:r>
              <a:rPr lang="es-AR" sz="2400" spc="-5" dirty="0" smtClean="0">
                <a:latin typeface="Arial"/>
                <a:cs typeface="Arial"/>
              </a:rPr>
              <a:t>fallas</a:t>
            </a:r>
            <a:r>
              <a:rPr lang="es-AR" sz="2400" spc="125" dirty="0" smtClean="0">
                <a:latin typeface="Arial"/>
                <a:cs typeface="Arial"/>
              </a:rPr>
              <a:t> </a:t>
            </a:r>
            <a:r>
              <a:rPr lang="es-AR" sz="2400" spc="-5" dirty="0" smtClean="0">
                <a:latin typeface="Arial"/>
                <a:cs typeface="Arial"/>
              </a:rPr>
              <a:t>internas,</a:t>
            </a:r>
            <a:r>
              <a:rPr lang="es-AR" sz="2400" spc="130" dirty="0" smtClean="0">
                <a:latin typeface="Arial"/>
                <a:cs typeface="Arial"/>
              </a:rPr>
              <a:t> </a:t>
            </a:r>
            <a:r>
              <a:rPr lang="es-AR" sz="2400" spc="-5" dirty="0" smtClean="0">
                <a:latin typeface="Arial"/>
                <a:cs typeface="Arial"/>
              </a:rPr>
              <a:t>en</a:t>
            </a:r>
            <a:r>
              <a:rPr lang="es-AR" sz="2400" spc="130" dirty="0" smtClean="0">
                <a:latin typeface="Arial"/>
                <a:cs typeface="Arial"/>
              </a:rPr>
              <a:t> </a:t>
            </a:r>
            <a:r>
              <a:rPr lang="es-AR" sz="2400" spc="-5" dirty="0" smtClean="0">
                <a:latin typeface="Arial"/>
                <a:cs typeface="Arial"/>
              </a:rPr>
              <a:t>que</a:t>
            </a:r>
            <a:r>
              <a:rPr lang="es-AR" sz="2400" spc="125" dirty="0" smtClean="0">
                <a:latin typeface="Arial"/>
                <a:cs typeface="Arial"/>
              </a:rPr>
              <a:t> </a:t>
            </a:r>
            <a:r>
              <a:rPr lang="es-AR" sz="2400" spc="-5" dirty="0" smtClean="0">
                <a:latin typeface="Arial"/>
                <a:cs typeface="Arial"/>
              </a:rPr>
              <a:t>hay</a:t>
            </a:r>
            <a:r>
              <a:rPr lang="es-AR" sz="2400" spc="130" dirty="0" smtClean="0">
                <a:latin typeface="Arial"/>
                <a:cs typeface="Arial"/>
              </a:rPr>
              <a:t> </a:t>
            </a:r>
            <a:r>
              <a:rPr lang="es-AR" sz="2400" spc="-5" dirty="0" smtClean="0">
                <a:latin typeface="Arial"/>
                <a:cs typeface="Arial"/>
              </a:rPr>
              <a:t>poca diferencia entre los niveles de corriente de</a:t>
            </a:r>
            <a:r>
              <a:rPr lang="es-AR" sz="2400" spc="320" dirty="0" smtClean="0">
                <a:latin typeface="Arial"/>
                <a:cs typeface="Arial"/>
              </a:rPr>
              <a:t> </a:t>
            </a:r>
            <a:r>
              <a:rPr lang="es-AR" sz="2400" spc="-5" dirty="0" smtClean="0">
                <a:latin typeface="Arial"/>
                <a:cs typeface="Arial"/>
              </a:rPr>
              <a:t>los </a:t>
            </a:r>
            <a:r>
              <a:rPr lang="es-AR" sz="2400" dirty="0" smtClean="0">
                <a:latin typeface="Arial"/>
                <a:cs typeface="Arial"/>
              </a:rPr>
              <a:t>TI, todos </a:t>
            </a:r>
            <a:r>
              <a:rPr lang="es-AR" sz="2400" spc="-5" dirty="0" smtClean="0">
                <a:latin typeface="Arial"/>
                <a:cs typeface="Arial"/>
              </a:rPr>
              <a:t>entregan corriente por secundario, </a:t>
            </a:r>
            <a:r>
              <a:rPr lang="es-AR" sz="2400" dirty="0" smtClean="0">
                <a:latin typeface="Arial"/>
                <a:cs typeface="Arial"/>
              </a:rPr>
              <a:t> </a:t>
            </a:r>
            <a:r>
              <a:rPr lang="es-AR" sz="2400" spc="-5" dirty="0" smtClean="0">
                <a:latin typeface="Arial"/>
                <a:cs typeface="Arial"/>
              </a:rPr>
              <a:t>que</a:t>
            </a:r>
            <a:r>
              <a:rPr lang="es-AR" sz="2400" spc="110" dirty="0" smtClean="0">
                <a:latin typeface="Arial"/>
                <a:cs typeface="Arial"/>
              </a:rPr>
              <a:t> </a:t>
            </a:r>
            <a:r>
              <a:rPr lang="es-AR" sz="2400" spc="-5" dirty="0" smtClean="0">
                <a:latin typeface="Arial"/>
                <a:cs typeface="Arial"/>
              </a:rPr>
              <a:t>al</a:t>
            </a:r>
            <a:r>
              <a:rPr lang="es-AR" sz="2400" spc="110" dirty="0" smtClean="0">
                <a:latin typeface="Arial"/>
                <a:cs typeface="Arial"/>
              </a:rPr>
              <a:t> </a:t>
            </a:r>
            <a:r>
              <a:rPr lang="es-AR" sz="2400" spc="-5" dirty="0" smtClean="0">
                <a:latin typeface="Arial"/>
                <a:cs typeface="Arial"/>
              </a:rPr>
              <a:t>pasar</a:t>
            </a:r>
            <a:r>
              <a:rPr lang="es-AR" sz="2400" spc="114" dirty="0" smtClean="0">
                <a:latin typeface="Arial"/>
                <a:cs typeface="Arial"/>
              </a:rPr>
              <a:t> </a:t>
            </a:r>
            <a:r>
              <a:rPr lang="es-AR" sz="2400" spc="-5" dirty="0" smtClean="0">
                <a:latin typeface="Arial"/>
                <a:cs typeface="Arial"/>
              </a:rPr>
              <a:t>por</a:t>
            </a:r>
            <a:r>
              <a:rPr lang="es-AR" sz="2400" spc="325" dirty="0" smtClean="0">
                <a:latin typeface="Arial"/>
                <a:cs typeface="Arial"/>
              </a:rPr>
              <a:t> </a:t>
            </a:r>
            <a:r>
              <a:rPr lang="es-AR" sz="2400" i="1" spc="-20" dirty="0" err="1" smtClean="0">
                <a:latin typeface="Times New Roman"/>
                <a:cs typeface="Times New Roman"/>
              </a:rPr>
              <a:t>R</a:t>
            </a:r>
            <a:r>
              <a:rPr lang="es-AR" sz="2400" i="1" spc="-30" baseline="-23809" dirty="0" err="1" smtClean="0">
                <a:latin typeface="Times New Roman"/>
                <a:cs typeface="Times New Roman"/>
              </a:rPr>
              <a:t>d</a:t>
            </a:r>
            <a:r>
              <a:rPr lang="es-AR" sz="2400" i="1" spc="232" baseline="-23809" dirty="0" smtClean="0">
                <a:latin typeface="Times New Roman"/>
                <a:cs typeface="Times New Roman"/>
              </a:rPr>
              <a:t> </a:t>
            </a:r>
            <a:r>
              <a:rPr lang="es-AR" sz="2400" spc="-5" dirty="0" smtClean="0">
                <a:latin typeface="Arial"/>
                <a:cs typeface="Arial"/>
              </a:rPr>
              <a:t>provocan</a:t>
            </a:r>
            <a:r>
              <a:rPr lang="es-AR" sz="2400" spc="100" dirty="0" smtClean="0">
                <a:latin typeface="Arial"/>
                <a:cs typeface="Arial"/>
              </a:rPr>
              <a:t> </a:t>
            </a:r>
            <a:r>
              <a:rPr lang="es-AR" sz="2400" spc="-5" dirty="0" smtClean="0">
                <a:latin typeface="Arial"/>
                <a:cs typeface="Arial"/>
              </a:rPr>
              <a:t>valores</a:t>
            </a:r>
            <a:r>
              <a:rPr lang="es-AR" sz="2400" spc="110" dirty="0" smtClean="0">
                <a:latin typeface="Arial"/>
                <a:cs typeface="Arial"/>
              </a:rPr>
              <a:t> </a:t>
            </a:r>
            <a:r>
              <a:rPr lang="es-AR" sz="2400" spc="-5" dirty="0" smtClean="0">
                <a:latin typeface="Arial"/>
                <a:cs typeface="Arial"/>
              </a:rPr>
              <a:t>peligrosamente</a:t>
            </a:r>
            <a:r>
              <a:rPr lang="es-AR" sz="2400" spc="100" dirty="0" smtClean="0">
                <a:latin typeface="Arial"/>
                <a:cs typeface="Arial"/>
              </a:rPr>
              <a:t> </a:t>
            </a:r>
            <a:r>
              <a:rPr lang="es-AR" sz="2400" spc="-5" dirty="0" smtClean="0">
                <a:latin typeface="Arial"/>
                <a:cs typeface="Arial"/>
              </a:rPr>
              <a:t>elevados</a:t>
            </a:r>
            <a:r>
              <a:rPr lang="es-AR" sz="2400" spc="120" dirty="0" smtClean="0">
                <a:latin typeface="Arial"/>
                <a:cs typeface="Arial"/>
              </a:rPr>
              <a:t> </a:t>
            </a:r>
            <a:r>
              <a:rPr lang="es-AR" sz="2400" spc="-5" dirty="0" smtClean="0">
                <a:latin typeface="Arial"/>
                <a:cs typeface="Arial"/>
              </a:rPr>
              <a:t>de</a:t>
            </a:r>
            <a:r>
              <a:rPr lang="es-AR" sz="2400" spc="100" dirty="0" smtClean="0">
                <a:latin typeface="Arial"/>
                <a:cs typeface="Arial"/>
              </a:rPr>
              <a:t> </a:t>
            </a:r>
            <a:r>
              <a:rPr lang="es-AR" sz="2400" spc="-5" dirty="0" smtClean="0">
                <a:latin typeface="Arial"/>
                <a:cs typeface="Arial"/>
              </a:rPr>
              <a:t>tensión.</a:t>
            </a:r>
            <a:r>
              <a:rPr lang="es-AR" sz="2400" spc="105" dirty="0" smtClean="0">
                <a:latin typeface="Arial"/>
                <a:cs typeface="Arial"/>
              </a:rPr>
              <a:t> </a:t>
            </a:r>
          </a:p>
          <a:p>
            <a:pPr marL="393700" marR="44450" indent="-342900" algn="just">
              <a:lnSpc>
                <a:spcPts val="2700"/>
              </a:lnSpc>
              <a:buFont typeface="Arial" panose="020B0604020202020204" pitchFamily="34" charset="0"/>
              <a:buChar char="•"/>
            </a:pPr>
            <a:endParaRPr lang="es-AR" sz="2400" spc="105" dirty="0" smtClean="0">
              <a:latin typeface="Arial"/>
              <a:cs typeface="Arial"/>
            </a:endParaRPr>
          </a:p>
          <a:p>
            <a:pPr marL="393700" marR="44450" indent="-342900" algn="just">
              <a:lnSpc>
                <a:spcPts val="2700"/>
              </a:lnSpc>
              <a:buFont typeface="Arial" panose="020B0604020202020204" pitchFamily="34" charset="0"/>
              <a:buChar char="•"/>
            </a:pPr>
            <a:r>
              <a:rPr lang="es-AR" sz="2400" spc="-5" dirty="0" smtClean="0">
                <a:latin typeface="Arial"/>
                <a:cs typeface="Arial"/>
              </a:rPr>
              <a:t>Para</a:t>
            </a:r>
            <a:r>
              <a:rPr lang="es-AR" sz="2400" spc="110" dirty="0" smtClean="0">
                <a:latin typeface="Arial"/>
                <a:cs typeface="Arial"/>
              </a:rPr>
              <a:t> </a:t>
            </a:r>
            <a:r>
              <a:rPr lang="es-AR" sz="2400" spc="-5" dirty="0" smtClean="0">
                <a:latin typeface="Arial"/>
                <a:cs typeface="Arial"/>
              </a:rPr>
              <a:t>proteger</a:t>
            </a:r>
            <a:r>
              <a:rPr lang="es-AR" sz="2400" spc="100" dirty="0" smtClean="0">
                <a:latin typeface="Arial"/>
                <a:cs typeface="Arial"/>
              </a:rPr>
              <a:t> </a:t>
            </a:r>
            <a:r>
              <a:rPr lang="es-AR" sz="2400" spc="-5" dirty="0" smtClean="0">
                <a:latin typeface="Arial"/>
                <a:cs typeface="Arial"/>
              </a:rPr>
              <a:t>el esquema</a:t>
            </a:r>
            <a:r>
              <a:rPr lang="es-AR" sz="2400" dirty="0" smtClean="0">
                <a:latin typeface="Arial"/>
                <a:cs typeface="Arial"/>
              </a:rPr>
              <a:t> y</a:t>
            </a:r>
            <a:r>
              <a:rPr lang="es-AR" sz="2400" spc="5" dirty="0" smtClean="0">
                <a:latin typeface="Arial"/>
                <a:cs typeface="Arial"/>
              </a:rPr>
              <a:t> </a:t>
            </a:r>
            <a:r>
              <a:rPr lang="es-AR" sz="2400" spc="-5" dirty="0" smtClean="0">
                <a:latin typeface="Arial"/>
                <a:cs typeface="Arial"/>
              </a:rPr>
              <a:t>al</a:t>
            </a:r>
            <a:r>
              <a:rPr lang="es-AR" sz="2400" dirty="0" smtClean="0">
                <a:latin typeface="Arial"/>
                <a:cs typeface="Arial"/>
              </a:rPr>
              <a:t> </a:t>
            </a:r>
            <a:r>
              <a:rPr lang="es-AR" sz="2400" spc="-5" dirty="0" smtClean="0">
                <a:latin typeface="Arial"/>
                <a:cs typeface="Arial"/>
              </a:rPr>
              <a:t>personal</a:t>
            </a:r>
            <a:r>
              <a:rPr lang="es-AR" sz="2400" dirty="0" smtClean="0">
                <a:latin typeface="Arial"/>
                <a:cs typeface="Arial"/>
              </a:rPr>
              <a:t> </a:t>
            </a:r>
            <a:r>
              <a:rPr lang="es-AR" sz="2400" spc="-5" dirty="0" smtClean="0">
                <a:latin typeface="Arial"/>
                <a:cs typeface="Arial"/>
              </a:rPr>
              <a:t>se</a:t>
            </a:r>
            <a:r>
              <a:rPr lang="es-AR" sz="2400" dirty="0" smtClean="0">
                <a:latin typeface="Arial"/>
                <a:cs typeface="Arial"/>
              </a:rPr>
              <a:t> </a:t>
            </a:r>
            <a:r>
              <a:rPr lang="es-AR" sz="2400" spc="-5" dirty="0" smtClean="0">
                <a:latin typeface="Arial"/>
                <a:cs typeface="Arial"/>
              </a:rPr>
              <a:t>coloca</a:t>
            </a:r>
            <a:r>
              <a:rPr lang="es-AR" sz="2400" dirty="0" smtClean="0">
                <a:latin typeface="Arial"/>
                <a:cs typeface="Arial"/>
              </a:rPr>
              <a:t> </a:t>
            </a:r>
            <a:r>
              <a:rPr lang="es-AR" sz="2400" spc="-5" dirty="0" smtClean="0">
                <a:latin typeface="Arial"/>
                <a:cs typeface="Arial"/>
              </a:rPr>
              <a:t>un</a:t>
            </a:r>
            <a:r>
              <a:rPr lang="es-AR" sz="2400" dirty="0" smtClean="0">
                <a:latin typeface="Arial"/>
                <a:cs typeface="Arial"/>
              </a:rPr>
              <a:t> </a:t>
            </a:r>
            <a:r>
              <a:rPr lang="es-AR" sz="2400" spc="-5" dirty="0" smtClean="0">
                <a:latin typeface="Arial"/>
                <a:cs typeface="Arial"/>
              </a:rPr>
              <a:t>limitador</a:t>
            </a:r>
            <a:r>
              <a:rPr lang="es-AR" sz="2400" dirty="0" smtClean="0">
                <a:latin typeface="Arial"/>
                <a:cs typeface="Arial"/>
              </a:rPr>
              <a:t> </a:t>
            </a:r>
            <a:r>
              <a:rPr lang="es-AR" sz="2400" spc="-5" dirty="0" smtClean="0">
                <a:latin typeface="Arial"/>
                <a:cs typeface="Arial"/>
              </a:rPr>
              <a:t>de</a:t>
            </a:r>
            <a:r>
              <a:rPr lang="es-AR" sz="2400" dirty="0" smtClean="0">
                <a:latin typeface="Arial"/>
                <a:cs typeface="Arial"/>
              </a:rPr>
              <a:t> </a:t>
            </a:r>
            <a:r>
              <a:rPr lang="es-AR" sz="2400" spc="-5" dirty="0" smtClean="0">
                <a:latin typeface="Arial"/>
                <a:cs typeface="Arial"/>
              </a:rPr>
              <a:t>tensión</a:t>
            </a:r>
            <a:r>
              <a:rPr lang="es-AR" sz="2400" dirty="0" smtClean="0">
                <a:latin typeface="Arial"/>
                <a:cs typeface="Arial"/>
              </a:rPr>
              <a:t> </a:t>
            </a:r>
            <a:r>
              <a:rPr lang="es-AR" sz="2400" spc="-5" dirty="0" smtClean="0">
                <a:latin typeface="Arial"/>
                <a:cs typeface="Arial"/>
              </a:rPr>
              <a:t>LV</a:t>
            </a:r>
            <a:r>
              <a:rPr lang="es-AR" sz="2400" dirty="0" smtClean="0">
                <a:latin typeface="Arial"/>
                <a:cs typeface="Arial"/>
              </a:rPr>
              <a:t> </a:t>
            </a:r>
            <a:r>
              <a:rPr lang="es-AR" sz="2400" spc="-5" dirty="0" smtClean="0">
                <a:latin typeface="Arial"/>
                <a:cs typeface="Arial"/>
              </a:rPr>
              <a:t>en</a:t>
            </a:r>
            <a:r>
              <a:rPr lang="es-AR" sz="2400" dirty="0" smtClean="0">
                <a:latin typeface="Arial"/>
                <a:cs typeface="Arial"/>
              </a:rPr>
              <a:t> </a:t>
            </a:r>
            <a:r>
              <a:rPr lang="es-AR" sz="2400" spc="-5" dirty="0" smtClean="0">
                <a:latin typeface="Arial"/>
                <a:cs typeface="Arial"/>
              </a:rPr>
              <a:t>paralelo</a:t>
            </a:r>
            <a:r>
              <a:rPr lang="es-AR" sz="2400" dirty="0" smtClean="0">
                <a:latin typeface="Arial"/>
                <a:cs typeface="Arial"/>
              </a:rPr>
              <a:t> </a:t>
            </a:r>
            <a:r>
              <a:rPr lang="es-AR" sz="2400" spc="-5" dirty="0" smtClean="0">
                <a:latin typeface="Arial"/>
                <a:cs typeface="Arial"/>
              </a:rPr>
              <a:t>con</a:t>
            </a:r>
            <a:r>
              <a:rPr lang="es-AR" sz="2400" dirty="0" smtClean="0">
                <a:latin typeface="Arial"/>
                <a:cs typeface="Arial"/>
              </a:rPr>
              <a:t> </a:t>
            </a:r>
            <a:r>
              <a:rPr lang="es-AR" sz="2400" spc="-5" dirty="0" smtClean="0">
                <a:latin typeface="Arial"/>
                <a:cs typeface="Arial"/>
              </a:rPr>
              <a:t>la</a:t>
            </a:r>
            <a:r>
              <a:rPr lang="es-AR" sz="2400" dirty="0" smtClean="0">
                <a:latin typeface="Arial"/>
                <a:cs typeface="Arial"/>
              </a:rPr>
              <a:t> </a:t>
            </a:r>
            <a:r>
              <a:rPr lang="es-AR" sz="2400" spc="-5" dirty="0" smtClean="0">
                <a:latin typeface="Arial"/>
                <a:cs typeface="Arial"/>
              </a:rPr>
              <a:t>rama </a:t>
            </a:r>
            <a:r>
              <a:rPr lang="es-AR" sz="2400" dirty="0" smtClean="0">
                <a:latin typeface="Arial"/>
                <a:cs typeface="Arial"/>
              </a:rPr>
              <a:t> </a:t>
            </a:r>
            <a:r>
              <a:rPr lang="es-AR" sz="2400" spc="-5" dirty="0" smtClean="0">
                <a:latin typeface="Arial"/>
                <a:cs typeface="Arial"/>
              </a:rPr>
              <a:t>diferencial. Este limitador es por lo general un </a:t>
            </a:r>
            <a:r>
              <a:rPr lang="es-AR" sz="2400" spc="-5" dirty="0" err="1" smtClean="0">
                <a:latin typeface="Arial"/>
                <a:cs typeface="Arial"/>
              </a:rPr>
              <a:t>varistor</a:t>
            </a:r>
            <a:r>
              <a:rPr lang="es-AR" sz="2400" spc="-5" dirty="0" smtClean="0">
                <a:latin typeface="Arial"/>
                <a:cs typeface="Arial"/>
              </a:rPr>
              <a:t>. </a:t>
            </a:r>
          </a:p>
          <a:p>
            <a:pPr marL="393700" marR="44450" indent="-342900" algn="just">
              <a:lnSpc>
                <a:spcPts val="2700"/>
              </a:lnSpc>
              <a:buFont typeface="Arial" panose="020B0604020202020204" pitchFamily="34" charset="0"/>
              <a:buChar char="•"/>
            </a:pPr>
            <a:endParaRPr lang="es-AR" sz="2400" spc="-5" dirty="0">
              <a:latin typeface="Arial"/>
              <a:cs typeface="Arial"/>
            </a:endParaRPr>
          </a:p>
          <a:p>
            <a:pPr marL="393700" marR="44450" indent="-342900" algn="just">
              <a:lnSpc>
                <a:spcPts val="2700"/>
              </a:lnSpc>
              <a:buFont typeface="Arial" panose="020B0604020202020204" pitchFamily="34" charset="0"/>
              <a:buChar char="•"/>
            </a:pPr>
            <a:r>
              <a:rPr lang="es-AR" sz="2400" spc="-5" dirty="0" smtClean="0">
                <a:latin typeface="Arial"/>
                <a:cs typeface="Arial"/>
              </a:rPr>
              <a:t>En serie con LV se coloca un relé de </a:t>
            </a:r>
            <a:r>
              <a:rPr lang="es-AR" sz="2400" dirty="0" smtClean="0">
                <a:latin typeface="Arial"/>
                <a:cs typeface="Arial"/>
              </a:rPr>
              <a:t> </a:t>
            </a:r>
            <a:r>
              <a:rPr lang="es-AR" sz="2400" spc="-5" dirty="0" err="1" smtClean="0">
                <a:latin typeface="Arial"/>
                <a:cs typeface="Arial"/>
              </a:rPr>
              <a:t>sobrecorriente</a:t>
            </a:r>
            <a:r>
              <a:rPr lang="es-AR" sz="2400" dirty="0" smtClean="0">
                <a:latin typeface="Arial"/>
                <a:cs typeface="Arial"/>
              </a:rPr>
              <a:t> </a:t>
            </a:r>
            <a:r>
              <a:rPr lang="es-AR" sz="2400" spc="-5" dirty="0" smtClean="0">
                <a:latin typeface="Arial"/>
                <a:cs typeface="Arial"/>
              </a:rPr>
              <a:t>instantáneo</a:t>
            </a:r>
            <a:r>
              <a:rPr lang="es-AR" sz="2400" dirty="0" smtClean="0">
                <a:latin typeface="Arial"/>
                <a:cs typeface="Arial"/>
              </a:rPr>
              <a:t> </a:t>
            </a:r>
            <a:r>
              <a:rPr lang="es-AR" sz="2400" spc="-5" dirty="0" smtClean="0">
                <a:latin typeface="Arial"/>
                <a:cs typeface="Arial"/>
              </a:rPr>
              <a:t>(I&gt;)</a:t>
            </a:r>
            <a:r>
              <a:rPr lang="es-AR" sz="2400" spc="320" dirty="0" smtClean="0">
                <a:latin typeface="Arial"/>
                <a:cs typeface="Arial"/>
              </a:rPr>
              <a:t> </a:t>
            </a:r>
            <a:r>
              <a:rPr lang="es-AR" sz="2400" dirty="0" smtClean="0">
                <a:latin typeface="Arial"/>
                <a:cs typeface="Arial"/>
              </a:rPr>
              <a:t>para </a:t>
            </a:r>
            <a:r>
              <a:rPr lang="es-AR" sz="2400" spc="-5" dirty="0" smtClean="0">
                <a:latin typeface="Arial"/>
                <a:cs typeface="Arial"/>
              </a:rPr>
              <a:t>acelerar la operación del</a:t>
            </a:r>
            <a:r>
              <a:rPr lang="es-AR" sz="2400" spc="325" dirty="0" smtClean="0">
                <a:latin typeface="Arial"/>
                <a:cs typeface="Arial"/>
              </a:rPr>
              <a:t> </a:t>
            </a:r>
            <a:r>
              <a:rPr lang="es-AR" sz="2400" spc="-5" dirty="0" smtClean="0">
                <a:latin typeface="Arial"/>
                <a:cs typeface="Arial"/>
              </a:rPr>
              <a:t>esquema para fallas internas </a:t>
            </a:r>
            <a:r>
              <a:rPr lang="es-AR" sz="2400" dirty="0" smtClean="0">
                <a:latin typeface="Arial"/>
                <a:cs typeface="Arial"/>
              </a:rPr>
              <a:t> </a:t>
            </a:r>
            <a:r>
              <a:rPr lang="es-AR" sz="2400" spc="-5" dirty="0" smtClean="0">
                <a:latin typeface="Arial"/>
                <a:cs typeface="Arial"/>
              </a:rPr>
              <a:t>de altos valores de corriente; esto, además, implica cierta redundancia en el relé, </a:t>
            </a:r>
            <a:r>
              <a:rPr lang="es-AR" sz="2400" dirty="0" smtClean="0">
                <a:latin typeface="Arial"/>
                <a:cs typeface="Arial"/>
              </a:rPr>
              <a:t>y </a:t>
            </a:r>
            <a:r>
              <a:rPr lang="es-AR" sz="2400" spc="-5" dirty="0" smtClean="0">
                <a:latin typeface="Arial"/>
                <a:cs typeface="Arial"/>
              </a:rPr>
              <a:t>eleva su </a:t>
            </a:r>
            <a:r>
              <a:rPr lang="es-AR" sz="2400" dirty="0" smtClean="0">
                <a:latin typeface="Arial"/>
                <a:cs typeface="Arial"/>
              </a:rPr>
              <a:t> </a:t>
            </a:r>
            <a:r>
              <a:rPr lang="es-AR" sz="2400" spc="-5" dirty="0" smtClean="0">
                <a:latin typeface="Arial"/>
                <a:cs typeface="Arial"/>
              </a:rPr>
              <a:t>confiabilidad.</a:t>
            </a:r>
            <a:endParaRPr lang="es-AR" sz="2400" dirty="0">
              <a:latin typeface="Arial"/>
              <a:cs typeface="Arial"/>
            </a:endParaRPr>
          </a:p>
        </p:txBody>
      </p:sp>
    </p:spTree>
    <p:extLst>
      <p:ext uri="{BB962C8B-B14F-4D97-AF65-F5344CB8AC3E}">
        <p14:creationId xmlns:p14="http://schemas.microsoft.com/office/powerpoint/2010/main" val="444437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558799" y="381000"/>
            <a:ext cx="16687799" cy="1076449"/>
          </a:xfrm>
          <a:prstGeom prst="rect">
            <a:avLst/>
          </a:prstGeom>
        </p:spPr>
        <p:txBody>
          <a:bodyPr vert="horz" wrap="square" lIns="0" tIns="12700" rIns="0" bIns="0" rtlCol="0">
            <a:spAutoFit/>
          </a:bodyPr>
          <a:lstStyle/>
          <a:p>
            <a:pPr marL="50800" marR="43180">
              <a:lnSpc>
                <a:spcPct val="144200"/>
              </a:lnSpc>
              <a:spcBef>
                <a:spcPts val="5"/>
              </a:spcBef>
            </a:pPr>
            <a:r>
              <a:rPr sz="2400" spc="-5" dirty="0" smtClean="0">
                <a:latin typeface="Arial"/>
                <a:cs typeface="Arial"/>
              </a:rPr>
              <a:t>El</a:t>
            </a:r>
            <a:r>
              <a:rPr sz="2400" spc="285" dirty="0" smtClean="0">
                <a:latin typeface="Arial"/>
                <a:cs typeface="Arial"/>
              </a:rPr>
              <a:t> </a:t>
            </a:r>
            <a:r>
              <a:rPr sz="2400" spc="-5" dirty="0">
                <a:latin typeface="Arial"/>
                <a:cs typeface="Arial"/>
              </a:rPr>
              <a:t>cálculo</a:t>
            </a:r>
            <a:r>
              <a:rPr sz="2400" spc="285" dirty="0">
                <a:latin typeface="Arial"/>
                <a:cs typeface="Arial"/>
              </a:rPr>
              <a:t> </a:t>
            </a:r>
            <a:r>
              <a:rPr sz="2400" spc="-5" dirty="0">
                <a:latin typeface="Arial"/>
                <a:cs typeface="Arial"/>
              </a:rPr>
              <a:t>de</a:t>
            </a:r>
            <a:r>
              <a:rPr sz="2400" spc="285" dirty="0">
                <a:latin typeface="Arial"/>
                <a:cs typeface="Arial"/>
              </a:rPr>
              <a:t> </a:t>
            </a:r>
            <a:r>
              <a:rPr sz="2400" spc="-5" dirty="0">
                <a:latin typeface="Arial"/>
                <a:cs typeface="Arial"/>
              </a:rPr>
              <a:t>la</a:t>
            </a:r>
            <a:r>
              <a:rPr sz="2400" spc="290" dirty="0">
                <a:latin typeface="Arial"/>
                <a:cs typeface="Arial"/>
              </a:rPr>
              <a:t> </a:t>
            </a:r>
            <a:r>
              <a:rPr sz="2400" spc="-5" dirty="0">
                <a:latin typeface="Arial"/>
                <a:cs typeface="Arial"/>
              </a:rPr>
              <a:t>tensión</a:t>
            </a:r>
            <a:r>
              <a:rPr sz="2400" spc="285" dirty="0">
                <a:latin typeface="Arial"/>
                <a:cs typeface="Arial"/>
              </a:rPr>
              <a:t> </a:t>
            </a:r>
            <a:r>
              <a:rPr sz="2400" spc="-5" dirty="0">
                <a:latin typeface="Arial"/>
                <a:cs typeface="Arial"/>
              </a:rPr>
              <a:t>mínima</a:t>
            </a:r>
            <a:r>
              <a:rPr sz="2400" spc="285" dirty="0">
                <a:latin typeface="Arial"/>
                <a:cs typeface="Arial"/>
              </a:rPr>
              <a:t> </a:t>
            </a:r>
            <a:r>
              <a:rPr sz="2400" spc="-5" dirty="0">
                <a:latin typeface="Arial"/>
                <a:cs typeface="Arial"/>
              </a:rPr>
              <a:t>de</a:t>
            </a:r>
            <a:r>
              <a:rPr sz="2400" spc="285" dirty="0">
                <a:latin typeface="Arial"/>
                <a:cs typeface="Arial"/>
              </a:rPr>
              <a:t> </a:t>
            </a:r>
            <a:r>
              <a:rPr sz="2400" spc="-5" dirty="0">
                <a:latin typeface="Arial"/>
                <a:cs typeface="Arial"/>
              </a:rPr>
              <a:t>arranque</a:t>
            </a:r>
            <a:r>
              <a:rPr sz="2400" spc="35" dirty="0">
                <a:latin typeface="Arial"/>
                <a:cs typeface="Arial"/>
              </a:rPr>
              <a:t> </a:t>
            </a:r>
            <a:r>
              <a:rPr sz="2400" i="1" spc="-20" dirty="0">
                <a:latin typeface="Times New Roman"/>
                <a:cs typeface="Times New Roman"/>
              </a:rPr>
              <a:t>V</a:t>
            </a:r>
            <a:r>
              <a:rPr sz="2400" i="1" spc="-30" baseline="-23809" dirty="0">
                <a:latin typeface="Times New Roman"/>
                <a:cs typeface="Times New Roman"/>
              </a:rPr>
              <a:t>a</a:t>
            </a:r>
            <a:r>
              <a:rPr sz="2400" i="1" spc="157" baseline="-23809" dirty="0">
                <a:latin typeface="Times New Roman"/>
                <a:cs typeface="Times New Roman"/>
              </a:rPr>
              <a:t> </a:t>
            </a:r>
            <a:r>
              <a:rPr sz="2400" spc="-5" dirty="0">
                <a:latin typeface="Arial"/>
                <a:cs typeface="Arial"/>
              </a:rPr>
              <a:t>del</a:t>
            </a:r>
            <a:r>
              <a:rPr sz="2400" spc="280" dirty="0">
                <a:latin typeface="Arial"/>
                <a:cs typeface="Arial"/>
              </a:rPr>
              <a:t> </a:t>
            </a:r>
            <a:r>
              <a:rPr sz="2400" spc="-5" dirty="0">
                <a:latin typeface="Arial"/>
                <a:cs typeface="Arial"/>
              </a:rPr>
              <a:t>relé</a:t>
            </a:r>
            <a:r>
              <a:rPr sz="2400" spc="285" dirty="0">
                <a:latin typeface="Arial"/>
                <a:cs typeface="Arial"/>
              </a:rPr>
              <a:t> </a:t>
            </a:r>
            <a:r>
              <a:rPr sz="2400" spc="-5" dirty="0">
                <a:latin typeface="Arial"/>
                <a:cs typeface="Arial"/>
              </a:rPr>
              <a:t>de</a:t>
            </a:r>
            <a:r>
              <a:rPr sz="2400" spc="280" dirty="0">
                <a:latin typeface="Arial"/>
                <a:cs typeface="Arial"/>
              </a:rPr>
              <a:t> </a:t>
            </a:r>
            <a:r>
              <a:rPr sz="2400" spc="-5" dirty="0">
                <a:latin typeface="Arial"/>
                <a:cs typeface="Arial"/>
              </a:rPr>
              <a:t>sobretensión</a:t>
            </a:r>
            <a:r>
              <a:rPr sz="2400" spc="280" dirty="0">
                <a:latin typeface="Arial"/>
                <a:cs typeface="Arial"/>
              </a:rPr>
              <a:t> </a:t>
            </a:r>
            <a:r>
              <a:rPr sz="2400" spc="-5" dirty="0">
                <a:latin typeface="Arial"/>
                <a:cs typeface="Arial"/>
              </a:rPr>
              <a:t>puede</a:t>
            </a:r>
            <a:r>
              <a:rPr sz="2400" spc="280" dirty="0">
                <a:latin typeface="Arial"/>
                <a:cs typeface="Arial"/>
              </a:rPr>
              <a:t> </a:t>
            </a:r>
            <a:r>
              <a:rPr sz="2400" spc="-5" dirty="0">
                <a:latin typeface="Arial"/>
                <a:cs typeface="Arial"/>
              </a:rPr>
              <a:t>hacerse </a:t>
            </a:r>
            <a:r>
              <a:rPr sz="2400" spc="-320" dirty="0">
                <a:latin typeface="Arial"/>
                <a:cs typeface="Arial"/>
              </a:rPr>
              <a:t> </a:t>
            </a:r>
            <a:r>
              <a:rPr sz="2400" spc="-5" dirty="0">
                <a:latin typeface="Arial"/>
                <a:cs typeface="Arial"/>
              </a:rPr>
              <a:t>considerando</a:t>
            </a:r>
            <a:r>
              <a:rPr sz="2400" spc="220" dirty="0">
                <a:latin typeface="Arial"/>
                <a:cs typeface="Arial"/>
              </a:rPr>
              <a:t> </a:t>
            </a:r>
            <a:r>
              <a:rPr sz="2400" i="1" spc="-20" dirty="0">
                <a:latin typeface="Times New Roman"/>
                <a:cs typeface="Times New Roman"/>
              </a:rPr>
              <a:t>R</a:t>
            </a:r>
            <a:r>
              <a:rPr sz="2400" i="1" spc="-30" baseline="-23809" dirty="0">
                <a:latin typeface="Times New Roman"/>
                <a:cs typeface="Times New Roman"/>
              </a:rPr>
              <a:t>d</a:t>
            </a:r>
            <a:r>
              <a:rPr sz="2400" i="1" spc="37" baseline="-23809" dirty="0">
                <a:latin typeface="Times New Roman"/>
                <a:cs typeface="Times New Roman"/>
              </a:rPr>
              <a:t> </a:t>
            </a:r>
            <a:r>
              <a:rPr lang="en-US" sz="2400" spc="240" dirty="0">
                <a:latin typeface="MT Extra"/>
                <a:cs typeface="Times New Roman"/>
              </a:rPr>
              <a:t> </a:t>
            </a:r>
            <a:r>
              <a:rPr lang="en-US" sz="2400" spc="240" dirty="0" smtClean="0">
                <a:latin typeface="MT Extra"/>
                <a:cs typeface="Times New Roman"/>
                <a:sym typeface="MT Extra" panose="05050102010205020202" pitchFamily="18" charset="2"/>
              </a:rPr>
              <a:t></a:t>
            </a:r>
            <a:r>
              <a:rPr sz="2400" spc="90" dirty="0" smtClean="0">
                <a:latin typeface="Times New Roman"/>
                <a:cs typeface="Times New Roman"/>
              </a:rPr>
              <a:t> </a:t>
            </a:r>
            <a:r>
              <a:rPr sz="2400" i="1" spc="-25" dirty="0">
                <a:latin typeface="Times New Roman"/>
                <a:cs typeface="Times New Roman"/>
              </a:rPr>
              <a:t>R</a:t>
            </a:r>
            <a:r>
              <a:rPr sz="2400" i="1" spc="-37" baseline="-23809" dirty="0">
                <a:latin typeface="Times New Roman"/>
                <a:cs typeface="Times New Roman"/>
              </a:rPr>
              <a:t>c</a:t>
            </a:r>
            <a:r>
              <a:rPr sz="2400" i="1" spc="60" baseline="-23809" dirty="0">
                <a:latin typeface="Times New Roman"/>
                <a:cs typeface="Times New Roman"/>
              </a:rPr>
              <a:t> </a:t>
            </a:r>
            <a:r>
              <a:rPr sz="2400" dirty="0">
                <a:latin typeface="Symbol"/>
                <a:cs typeface="Symbol"/>
              </a:rPr>
              <a:t></a:t>
            </a:r>
            <a:r>
              <a:rPr sz="2400" spc="-5" dirty="0">
                <a:latin typeface="Times New Roman"/>
                <a:cs typeface="Times New Roman"/>
              </a:rPr>
              <a:t> </a:t>
            </a:r>
            <a:r>
              <a:rPr sz="2400" i="1" spc="-15" dirty="0">
                <a:latin typeface="Times New Roman"/>
                <a:cs typeface="Times New Roman"/>
              </a:rPr>
              <a:t>R</a:t>
            </a:r>
            <a:r>
              <a:rPr sz="2400" i="1" spc="-22" baseline="-23809" dirty="0">
                <a:latin typeface="Times New Roman"/>
                <a:cs typeface="Times New Roman"/>
              </a:rPr>
              <a:t>s</a:t>
            </a:r>
            <a:r>
              <a:rPr sz="2400" i="1" spc="75" baseline="-23809" dirty="0">
                <a:latin typeface="Times New Roman"/>
                <a:cs typeface="Times New Roman"/>
              </a:rPr>
              <a:t> </a:t>
            </a:r>
            <a:r>
              <a:rPr sz="2400" dirty="0">
                <a:latin typeface="Arial"/>
                <a:cs typeface="Arial"/>
              </a:rPr>
              <a:t>es</a:t>
            </a:r>
            <a:r>
              <a:rPr sz="2400" spc="-5" dirty="0">
                <a:latin typeface="Arial"/>
                <a:cs typeface="Arial"/>
              </a:rPr>
              <a:t> </a:t>
            </a:r>
            <a:r>
              <a:rPr sz="2400" dirty="0">
                <a:latin typeface="Arial"/>
                <a:cs typeface="Arial"/>
              </a:rPr>
              <a:t>decir:</a:t>
            </a:r>
          </a:p>
        </p:txBody>
      </p:sp>
      <p:sp>
        <p:nvSpPr>
          <p:cNvPr id="13" name="object 13"/>
          <p:cNvSpPr txBox="1"/>
          <p:nvPr/>
        </p:nvSpPr>
        <p:spPr>
          <a:xfrm>
            <a:off x="406399" y="2743200"/>
            <a:ext cx="16840199" cy="6785960"/>
          </a:xfrm>
          <a:prstGeom prst="rect">
            <a:avLst/>
          </a:prstGeom>
        </p:spPr>
        <p:txBody>
          <a:bodyPr vert="horz" wrap="square" lIns="0" tIns="12700" rIns="0" bIns="0" rtlCol="0">
            <a:spAutoFit/>
          </a:bodyPr>
          <a:lstStyle/>
          <a:p>
            <a:pPr marL="419100" marR="69215" indent="-342900" algn="just">
              <a:lnSpc>
                <a:spcPct val="114999"/>
              </a:lnSpc>
              <a:spcBef>
                <a:spcPts val="100"/>
              </a:spcBef>
              <a:buFont typeface="Arial" panose="020B0604020202020204" pitchFamily="34" charset="0"/>
              <a:buChar char="•"/>
            </a:pPr>
            <a:r>
              <a:rPr sz="2400" spc="-5" dirty="0">
                <a:latin typeface="Arial" panose="020B0604020202020204" pitchFamily="34" charset="0"/>
                <a:cs typeface="Arial" panose="020B0604020202020204" pitchFamily="34" charset="0"/>
              </a:rPr>
              <a:t>donde </a:t>
            </a:r>
            <a:r>
              <a:rPr sz="2400" dirty="0">
                <a:latin typeface="Arial" panose="020B0604020202020204" pitchFamily="34" charset="0"/>
                <a:cs typeface="Arial" panose="020B0604020202020204" pitchFamily="34" charset="0"/>
              </a:rPr>
              <a:t>k </a:t>
            </a:r>
            <a:r>
              <a:rPr sz="2400" spc="-5" dirty="0">
                <a:latin typeface="Arial" panose="020B0604020202020204" pitchFamily="34" charset="0"/>
                <a:cs typeface="Arial" panose="020B0604020202020204" pitchFamily="34" charset="0"/>
              </a:rPr>
              <a:t>es una constante de valor menor que la unidad, que tiene en cuenta el hecho de que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el TI de la línea fallada no se satura completamente, </a:t>
            </a:r>
            <a:r>
              <a:rPr sz="2400" dirty="0">
                <a:latin typeface="Arial" panose="020B0604020202020204" pitchFamily="34" charset="0"/>
                <a:cs typeface="Arial" panose="020B0604020202020204" pitchFamily="34" charset="0"/>
              </a:rPr>
              <a:t>y </a:t>
            </a:r>
            <a:r>
              <a:rPr sz="2400" spc="-5" dirty="0">
                <a:latin typeface="Arial" panose="020B0604020202020204" pitchFamily="34" charset="0"/>
                <a:cs typeface="Arial" panose="020B0604020202020204" pitchFamily="34" charset="0"/>
              </a:rPr>
              <a:t>que los demás TI experimentan cierta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saturación.</a:t>
            </a:r>
            <a:r>
              <a:rPr sz="2400" spc="10" dirty="0">
                <a:latin typeface="Arial" panose="020B0604020202020204" pitchFamily="34" charset="0"/>
                <a:cs typeface="Arial" panose="020B0604020202020204" pitchFamily="34" charset="0"/>
              </a:rPr>
              <a:t> </a:t>
            </a:r>
            <a:endParaRPr lang="en-US" sz="2400" spc="10" dirty="0" smtClean="0">
              <a:latin typeface="Arial" panose="020B0604020202020204" pitchFamily="34" charset="0"/>
              <a:cs typeface="Arial" panose="020B0604020202020204" pitchFamily="34" charset="0"/>
            </a:endParaRPr>
          </a:p>
          <a:p>
            <a:pPr marL="419100" marR="69215" indent="-342900" algn="just">
              <a:lnSpc>
                <a:spcPct val="114999"/>
              </a:lnSpc>
              <a:spcBef>
                <a:spcPts val="100"/>
              </a:spcBef>
              <a:buFont typeface="Arial" panose="020B0604020202020204" pitchFamily="34" charset="0"/>
              <a:buChar char="•"/>
            </a:pPr>
            <a:endParaRPr lang="en-US" sz="2400" spc="10" dirty="0">
              <a:latin typeface="Arial" panose="020B0604020202020204" pitchFamily="34" charset="0"/>
              <a:cs typeface="Arial" panose="020B0604020202020204" pitchFamily="34" charset="0"/>
            </a:endParaRPr>
          </a:p>
          <a:p>
            <a:pPr marL="419100" marR="69215" indent="-342900" algn="just">
              <a:lnSpc>
                <a:spcPct val="114999"/>
              </a:lnSpc>
              <a:spcBef>
                <a:spcPts val="100"/>
              </a:spcBef>
              <a:buFont typeface="Arial" panose="020B0604020202020204" pitchFamily="34" charset="0"/>
              <a:buChar char="•"/>
            </a:pPr>
            <a:r>
              <a:rPr sz="2400" spc="-5" dirty="0" smtClean="0">
                <a:latin typeface="Arial" panose="020B0604020202020204" pitchFamily="34" charset="0"/>
                <a:cs typeface="Arial" panose="020B0604020202020204" pitchFamily="34" charset="0"/>
              </a:rPr>
              <a:t>Los</a:t>
            </a:r>
            <a:r>
              <a:rPr sz="2400" spc="10" dirty="0" smtClean="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fabricantes</a:t>
            </a:r>
            <a:r>
              <a:rPr sz="2400" spc="1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por</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lo</a:t>
            </a:r>
            <a:r>
              <a:rPr sz="2400" spc="1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general</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suministran</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información</a:t>
            </a:r>
            <a:r>
              <a:rPr sz="2400" spc="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para</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determinar</a:t>
            </a:r>
            <a:r>
              <a:rPr sz="2400" spc="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el</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valor</a:t>
            </a:r>
            <a:r>
              <a:rPr sz="2400" spc="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 </a:t>
            </a:r>
            <a:r>
              <a:rPr sz="2400" dirty="0">
                <a:latin typeface="Arial" panose="020B0604020202020204" pitchFamily="34" charset="0"/>
                <a:cs typeface="Arial" panose="020B0604020202020204" pitchFamily="34" charset="0"/>
              </a:rPr>
              <a:t> k </a:t>
            </a:r>
            <a:r>
              <a:rPr sz="2400" spc="-5" dirty="0">
                <a:latin typeface="Arial" panose="020B0604020202020204" pitchFamily="34" charset="0"/>
                <a:cs typeface="Arial" panose="020B0604020202020204" pitchFamily="34" charset="0"/>
              </a:rPr>
              <a:t>para cada esquema concreto </a:t>
            </a:r>
            <a:r>
              <a:rPr sz="2400" dirty="0">
                <a:latin typeface="Arial" panose="020B0604020202020204" pitchFamily="34" charset="0"/>
                <a:cs typeface="Arial" panose="020B0604020202020204" pitchFamily="34" charset="0"/>
              </a:rPr>
              <a:t>a </a:t>
            </a:r>
            <a:r>
              <a:rPr sz="2400" spc="-5" dirty="0">
                <a:latin typeface="Arial" panose="020B0604020202020204" pitchFamily="34" charset="0"/>
                <a:cs typeface="Arial" panose="020B0604020202020204" pitchFamily="34" charset="0"/>
              </a:rPr>
              <a:t>partir de los datos de los TI. </a:t>
            </a:r>
            <a:endParaRPr lang="en-US" sz="2400" spc="-5" dirty="0" smtClean="0">
              <a:latin typeface="Arial" panose="020B0604020202020204" pitchFamily="34" charset="0"/>
              <a:cs typeface="Arial" panose="020B0604020202020204" pitchFamily="34" charset="0"/>
            </a:endParaRPr>
          </a:p>
          <a:p>
            <a:pPr marL="419100" marR="69215" indent="-342900" algn="just">
              <a:lnSpc>
                <a:spcPct val="114999"/>
              </a:lnSpc>
              <a:spcBef>
                <a:spcPts val="100"/>
              </a:spcBef>
              <a:buFont typeface="Arial" panose="020B0604020202020204" pitchFamily="34" charset="0"/>
              <a:buChar char="•"/>
            </a:pPr>
            <a:endParaRPr lang="en-US" sz="2400" spc="-5" dirty="0">
              <a:latin typeface="Arial" panose="020B0604020202020204" pitchFamily="34" charset="0"/>
              <a:cs typeface="Arial" panose="020B0604020202020204" pitchFamily="34" charset="0"/>
            </a:endParaRPr>
          </a:p>
          <a:p>
            <a:pPr marL="419100" marR="69215" indent="-342900" algn="just">
              <a:lnSpc>
                <a:spcPct val="114999"/>
              </a:lnSpc>
              <a:spcBef>
                <a:spcPts val="100"/>
              </a:spcBef>
              <a:buFont typeface="Arial" panose="020B0604020202020204" pitchFamily="34" charset="0"/>
              <a:buChar char="•"/>
            </a:pPr>
            <a:r>
              <a:rPr sz="2400" spc="-5" dirty="0" smtClean="0">
                <a:latin typeface="Arial" panose="020B0604020202020204" pitchFamily="34" charset="0"/>
                <a:cs typeface="Arial" panose="020B0604020202020204" pitchFamily="34" charset="0"/>
              </a:rPr>
              <a:t>Para </a:t>
            </a:r>
            <a:r>
              <a:rPr sz="2400" spc="-5" dirty="0">
                <a:latin typeface="Arial" panose="020B0604020202020204" pitchFamily="34" charset="0"/>
                <a:cs typeface="Arial" panose="020B0604020202020204" pitchFamily="34" charset="0"/>
              </a:rPr>
              <a:t>la determinación de la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corriente de arranque del relé de</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sobrecorriente instantáneo es necesario utilizar también la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información</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del</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fabricante</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referente</a:t>
            </a:r>
            <a:r>
              <a:rPr sz="2400" spc="10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al</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característica</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V=f(I)</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del</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limitador</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tensión</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que</a:t>
            </a:r>
            <a:r>
              <a:rPr sz="2400" spc="1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es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un elemento</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no</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lineal.</a:t>
            </a:r>
            <a:endParaRPr sz="2400" dirty="0">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endParaRPr sz="2400" dirty="0">
              <a:latin typeface="Arial" panose="020B0604020202020204" pitchFamily="34" charset="0"/>
              <a:cs typeface="Arial" panose="020B0604020202020204" pitchFamily="34" charset="0"/>
            </a:endParaRPr>
          </a:p>
          <a:p>
            <a:pPr marL="419100" indent="-342900" algn="just">
              <a:buFont typeface="Arial" panose="020B0604020202020204" pitchFamily="34" charset="0"/>
              <a:buChar char="•"/>
            </a:pPr>
            <a:r>
              <a:rPr sz="2400" spc="-5" dirty="0">
                <a:latin typeface="Arial" panose="020B0604020202020204" pitchFamily="34" charset="0"/>
                <a:cs typeface="Arial" panose="020B0604020202020204" pitchFamily="34" charset="0"/>
              </a:rPr>
              <a:t>El</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esquema</a:t>
            </a:r>
            <a:r>
              <a:rPr sz="2400" spc="6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a:t>
            </a:r>
            <a:r>
              <a:rPr sz="2400" spc="6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protección</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diferencial</a:t>
            </a:r>
            <a:r>
              <a:rPr sz="2400" spc="6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a:t>
            </a:r>
            <a:r>
              <a:rPr sz="2400" spc="7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alta</a:t>
            </a:r>
            <a:r>
              <a:rPr sz="2400" spc="5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impedancia</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requiere</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que</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el</a:t>
            </a:r>
            <a:r>
              <a:rPr sz="2400" spc="5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valor</a:t>
            </a:r>
            <a:r>
              <a:rPr sz="2400" spc="6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de</a:t>
            </a:r>
            <a:r>
              <a:rPr sz="2400" spc="280" dirty="0">
                <a:latin typeface="Arial" panose="020B0604020202020204" pitchFamily="34" charset="0"/>
                <a:cs typeface="Arial" panose="020B0604020202020204" pitchFamily="34" charset="0"/>
              </a:rPr>
              <a:t> </a:t>
            </a:r>
            <a:r>
              <a:rPr sz="2400" i="1" spc="-25" dirty="0" err="1">
                <a:latin typeface="Arial" panose="020B0604020202020204" pitchFamily="34" charset="0"/>
                <a:cs typeface="Arial" panose="020B0604020202020204" pitchFamily="34" charset="0"/>
              </a:rPr>
              <a:t>R</a:t>
            </a:r>
            <a:r>
              <a:rPr sz="2400" i="1" spc="-37" baseline="-23809" dirty="0" err="1">
                <a:latin typeface="Arial" panose="020B0604020202020204" pitchFamily="34" charset="0"/>
                <a:cs typeface="Arial" panose="020B0604020202020204" pitchFamily="34" charset="0"/>
              </a:rPr>
              <a:t>c</a:t>
            </a:r>
            <a:r>
              <a:rPr sz="2400" i="1" spc="52" baseline="-23809"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t>
            </a:r>
            <a:r>
              <a:rPr sz="2400" dirty="0" smtClean="0">
                <a:latin typeface="Arial" panose="020B0604020202020204" pitchFamily="34" charset="0"/>
                <a:cs typeface="Arial" panose="020B0604020202020204" pitchFamily="34" charset="0"/>
              </a:rPr>
              <a:t> </a:t>
            </a:r>
            <a:r>
              <a:rPr sz="2400" i="1" spc="-15" dirty="0" err="1">
                <a:latin typeface="Arial" panose="020B0604020202020204" pitchFamily="34" charset="0"/>
                <a:cs typeface="Arial" panose="020B0604020202020204" pitchFamily="34" charset="0"/>
              </a:rPr>
              <a:t>R</a:t>
            </a:r>
            <a:r>
              <a:rPr sz="2400" i="1" spc="-22" baseline="-23809" dirty="0" err="1">
                <a:latin typeface="Arial" panose="020B0604020202020204" pitchFamily="34" charset="0"/>
                <a:cs typeface="Arial" panose="020B0604020202020204" pitchFamily="34" charset="0"/>
              </a:rPr>
              <a:t>s</a:t>
            </a:r>
            <a:r>
              <a:rPr sz="2400" i="1" spc="150" baseline="-23809" dirty="0">
                <a:latin typeface="Arial" panose="020B0604020202020204" pitchFamily="34" charset="0"/>
                <a:cs typeface="Arial" panose="020B0604020202020204" pitchFamily="34" charset="0"/>
              </a:rPr>
              <a:t> </a:t>
            </a:r>
            <a:r>
              <a:rPr sz="2400" spc="-5" dirty="0" smtClean="0">
                <a:latin typeface="Arial" panose="020B0604020202020204" pitchFamily="34" charset="0"/>
                <a:cs typeface="Arial" panose="020B0604020202020204" pitchFamily="34" charset="0"/>
              </a:rPr>
              <a:t>sea</a:t>
            </a:r>
            <a:r>
              <a:rPr lang="en-US" sz="2400" spc="-5" dirty="0" smtClean="0">
                <a:latin typeface="Arial" panose="020B0604020202020204" pitchFamily="34" charset="0"/>
                <a:cs typeface="Arial" panose="020B0604020202020204" pitchFamily="34" charset="0"/>
              </a:rPr>
              <a:t> </a:t>
            </a:r>
            <a:r>
              <a:rPr sz="2400" spc="-5" dirty="0" err="1" smtClean="0">
                <a:latin typeface="Arial" panose="020B0604020202020204" pitchFamily="34" charset="0"/>
                <a:cs typeface="Arial" panose="020B0604020202020204" pitchFamily="34" charset="0"/>
              </a:rPr>
              <a:t>pequeño</a:t>
            </a:r>
            <a:r>
              <a:rPr sz="2400" spc="-5" dirty="0">
                <a:latin typeface="Arial" panose="020B0604020202020204" pitchFamily="34" charset="0"/>
                <a:cs typeface="Arial" panose="020B0604020202020204" pitchFamily="34" charset="0"/>
              </a:rPr>
              <a:t>. Ello hace recomendable utilizar TI de resistencia de secundario baja, </a:t>
            </a:r>
            <a:r>
              <a:rPr sz="2400" dirty="0">
                <a:latin typeface="Arial" panose="020B0604020202020204" pitchFamily="34" charset="0"/>
                <a:cs typeface="Arial" panose="020B0604020202020204" pitchFamily="34" charset="0"/>
              </a:rPr>
              <a:t>y </a:t>
            </a:r>
            <a:r>
              <a:rPr sz="2400" spc="-5" dirty="0">
                <a:latin typeface="Arial" panose="020B0604020202020204" pitchFamily="34" charset="0"/>
                <a:cs typeface="Arial" panose="020B0604020202020204" pitchFamily="34" charset="0"/>
              </a:rPr>
              <a:t>hacer la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conexión en paralelo de todos los TI en un punto equidistante de todos ellos. </a:t>
            </a:r>
            <a:endParaRPr lang="en-US" sz="2400" spc="-5" dirty="0" smtClean="0">
              <a:latin typeface="Arial" panose="020B0604020202020204" pitchFamily="34" charset="0"/>
              <a:cs typeface="Arial" panose="020B0604020202020204" pitchFamily="34" charset="0"/>
            </a:endParaRPr>
          </a:p>
          <a:p>
            <a:pPr marL="419100" indent="-342900" algn="just">
              <a:buFont typeface="Arial" panose="020B0604020202020204" pitchFamily="34" charset="0"/>
              <a:buChar char="•"/>
            </a:pPr>
            <a:endParaRPr lang="en-US" sz="2400" spc="-5" dirty="0">
              <a:latin typeface="Arial" panose="020B0604020202020204" pitchFamily="34" charset="0"/>
              <a:cs typeface="Arial" panose="020B0604020202020204" pitchFamily="34" charset="0"/>
            </a:endParaRPr>
          </a:p>
          <a:p>
            <a:pPr marL="419100" indent="-342900" algn="just">
              <a:buFont typeface="Arial" panose="020B0604020202020204" pitchFamily="34" charset="0"/>
              <a:buChar char="•"/>
            </a:pPr>
            <a:r>
              <a:rPr sz="2400" spc="-5" dirty="0" smtClean="0">
                <a:latin typeface="Arial" panose="020B0604020202020204" pitchFamily="34" charset="0"/>
                <a:cs typeface="Arial" panose="020B0604020202020204" pitchFamily="34" charset="0"/>
              </a:rPr>
              <a:t>Los </a:t>
            </a:r>
            <a:r>
              <a:rPr sz="2400" spc="-5" dirty="0">
                <a:latin typeface="Arial" panose="020B0604020202020204" pitchFamily="34" charset="0"/>
                <a:cs typeface="Arial" panose="020B0604020202020204" pitchFamily="34" charset="0"/>
              </a:rPr>
              <a:t>TI deben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tener iguales relaciones de transformación para evitar la necesidad de utilizar TI auxiliares.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Este esquema tiene tiempos de operación de </a:t>
            </a:r>
            <a:r>
              <a:rPr sz="2400" dirty="0">
                <a:latin typeface="Arial" panose="020B0604020202020204" pitchFamily="34" charset="0"/>
                <a:cs typeface="Arial" panose="020B0604020202020204" pitchFamily="34" charset="0"/>
              </a:rPr>
              <a:t>8 a </a:t>
            </a:r>
            <a:r>
              <a:rPr sz="2400" spc="-5" dirty="0">
                <a:latin typeface="Arial" panose="020B0604020202020204" pitchFamily="34" charset="0"/>
                <a:cs typeface="Arial" panose="020B0604020202020204" pitchFamily="34" charset="0"/>
              </a:rPr>
              <a:t>16 ms cuando tiene relé de sobrecorriente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instantáneo, </a:t>
            </a:r>
            <a:r>
              <a:rPr sz="2400" dirty="0">
                <a:latin typeface="Arial" panose="020B0604020202020204" pitchFamily="34" charset="0"/>
                <a:cs typeface="Arial" panose="020B0604020202020204" pitchFamily="34" charset="0"/>
              </a:rPr>
              <a:t>y </a:t>
            </a:r>
            <a:r>
              <a:rPr sz="2400" spc="-5" dirty="0">
                <a:latin typeface="Arial" panose="020B0604020202020204" pitchFamily="34" charset="0"/>
                <a:cs typeface="Arial" panose="020B0604020202020204" pitchFamily="34" charset="0"/>
              </a:rPr>
              <a:t>de 20 </a:t>
            </a:r>
            <a:r>
              <a:rPr sz="2400" dirty="0">
                <a:latin typeface="Arial" panose="020B0604020202020204" pitchFamily="34" charset="0"/>
                <a:cs typeface="Arial" panose="020B0604020202020204" pitchFamily="34" charset="0"/>
              </a:rPr>
              <a:t>a </a:t>
            </a:r>
            <a:r>
              <a:rPr sz="2400" spc="-5" dirty="0">
                <a:latin typeface="Arial" panose="020B0604020202020204" pitchFamily="34" charset="0"/>
                <a:cs typeface="Arial" panose="020B0604020202020204" pitchFamily="34" charset="0"/>
              </a:rPr>
              <a:t>30 ms cuando no lo tiene. Esto, unido </a:t>
            </a:r>
            <a:r>
              <a:rPr sz="2400" dirty="0">
                <a:latin typeface="Arial" panose="020B0604020202020204" pitchFamily="34" charset="0"/>
                <a:cs typeface="Arial" panose="020B0604020202020204" pitchFamily="34" charset="0"/>
              </a:rPr>
              <a:t>a </a:t>
            </a:r>
            <a:r>
              <a:rPr sz="2400" spc="-5" dirty="0">
                <a:latin typeface="Arial" panose="020B0604020202020204" pitchFamily="34" charset="0"/>
                <a:cs typeface="Arial" panose="020B0604020202020204" pitchFamily="34" charset="0"/>
              </a:rPr>
              <a:t>su simplicidad </a:t>
            </a:r>
            <a:r>
              <a:rPr sz="2400" dirty="0">
                <a:latin typeface="Arial" panose="020B0604020202020204" pitchFamily="34" charset="0"/>
                <a:cs typeface="Arial" panose="020B0604020202020204" pitchFamily="34" charset="0"/>
              </a:rPr>
              <a:t>y </a:t>
            </a:r>
            <a:r>
              <a:rPr sz="2400" spc="-5" dirty="0">
                <a:latin typeface="Arial" panose="020B0604020202020204" pitchFamily="34" charset="0"/>
                <a:cs typeface="Arial" panose="020B0604020202020204" pitchFamily="34" charset="0"/>
              </a:rPr>
              <a:t>confiabilidad, </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hacen que</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tenga</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amplia</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aplicación</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en distintos</a:t>
            </a:r>
            <a:r>
              <a:rPr sz="240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países.</a:t>
            </a:r>
            <a:endParaRPr sz="2400" dirty="0">
              <a:latin typeface="Arial" panose="020B0604020202020204" pitchFamily="34" charset="0"/>
              <a:cs typeface="Arial" panose="020B0604020202020204" pitchFamily="34" charset="0"/>
            </a:endParaRPr>
          </a:p>
          <a:p>
            <a:pPr marL="342900" indent="-342900">
              <a:spcBef>
                <a:spcPts val="25"/>
              </a:spcBef>
              <a:buFont typeface="Arial" panose="020B0604020202020204" pitchFamily="34" charset="0"/>
              <a:buChar char="•"/>
            </a:pPr>
            <a:endParaRPr sz="2400" dirty="0">
              <a:latin typeface="Arial"/>
              <a:cs typeface="Arial"/>
            </a:endParaRPr>
          </a:p>
        </p:txBody>
      </p:sp>
      <p:pic>
        <p:nvPicPr>
          <p:cNvPr id="19" name="Imagen 18"/>
          <p:cNvPicPr>
            <a:picLocks noChangeAspect="1"/>
          </p:cNvPicPr>
          <p:nvPr/>
        </p:nvPicPr>
        <p:blipFill>
          <a:blip r:embed="rId2"/>
          <a:stretch>
            <a:fillRect/>
          </a:stretch>
        </p:blipFill>
        <p:spPr>
          <a:xfrm>
            <a:off x="6540499" y="1138979"/>
            <a:ext cx="4876800" cy="1371600"/>
          </a:xfrm>
          <a:prstGeom prst="rect">
            <a:avLst/>
          </a:prstGeom>
        </p:spPr>
      </p:pic>
    </p:spTree>
    <p:extLst>
      <p:ext uri="{BB962C8B-B14F-4D97-AF65-F5344CB8AC3E}">
        <p14:creationId xmlns:p14="http://schemas.microsoft.com/office/powerpoint/2010/main" val="293471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4381500" y="1"/>
            <a:ext cx="115930" cy="114553"/>
          </a:xfrm>
          <a:prstGeom prst="rect">
            <a:avLst/>
          </a:prstGeom>
        </p:spPr>
      </p:pic>
      <p:sp>
        <p:nvSpPr>
          <p:cNvPr id="5" name="object 5"/>
          <p:cNvSpPr txBox="1">
            <a:spLocks noGrp="1"/>
          </p:cNvSpPr>
          <p:nvPr>
            <p:ph type="title"/>
          </p:nvPr>
        </p:nvSpPr>
        <p:spPr>
          <a:xfrm>
            <a:off x="1816972" y="381508"/>
            <a:ext cx="153162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DIFERENCIAL</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RESTRICCION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PORCENTUAL</a:t>
            </a:r>
            <a:endParaRPr sz="3200" b="1" dirty="0">
              <a:solidFill>
                <a:schemeClr val="tx1"/>
              </a:solidFill>
              <a:effectLst>
                <a:outerShdw blurRad="38100" dist="38100" dir="2700000" algn="tl">
                  <a:srgbClr val="000000">
                    <a:alpha val="43137"/>
                  </a:srgbClr>
                </a:outerShdw>
              </a:effectLst>
            </a:endParaRPr>
          </a:p>
        </p:txBody>
      </p:sp>
      <p:sp>
        <p:nvSpPr>
          <p:cNvPr id="126" name="object 126"/>
          <p:cNvSpPr txBox="1"/>
          <p:nvPr/>
        </p:nvSpPr>
        <p:spPr>
          <a:xfrm>
            <a:off x="558800" y="1180845"/>
            <a:ext cx="16992600" cy="4321696"/>
          </a:xfrm>
          <a:prstGeom prst="rect">
            <a:avLst/>
          </a:prstGeom>
        </p:spPr>
        <p:txBody>
          <a:bodyPr vert="horz" wrap="square" lIns="0" tIns="12700" rIns="0" bIns="0" rtlCol="0">
            <a:spAutoFit/>
          </a:bodyPr>
          <a:lstStyle/>
          <a:p>
            <a:pPr marL="311150" marR="20320" indent="-285750" algn="just">
              <a:spcBef>
                <a:spcPts val="100"/>
              </a:spcBef>
              <a:buFont typeface="Wingdings" panose="05000000000000000000" pitchFamily="2" charset="2"/>
              <a:buChar char="§"/>
            </a:pPr>
            <a:r>
              <a:rPr sz="2800" spc="-5" dirty="0" smtClean="0">
                <a:solidFill>
                  <a:schemeClr val="tx1"/>
                </a:solidFill>
                <a:latin typeface="Arial"/>
                <a:cs typeface="Arial"/>
              </a:rPr>
              <a:t>El </a:t>
            </a:r>
            <a:r>
              <a:rPr sz="2800" spc="-5" dirty="0">
                <a:solidFill>
                  <a:schemeClr val="tx1"/>
                </a:solidFill>
                <a:latin typeface="Arial"/>
                <a:cs typeface="Arial"/>
              </a:rPr>
              <a:t>relé actuará cuando la corriente diferencial </a:t>
            </a:r>
            <a:r>
              <a:rPr sz="2800" dirty="0">
                <a:solidFill>
                  <a:schemeClr val="tx1"/>
                </a:solidFill>
                <a:latin typeface="Arial"/>
                <a:cs typeface="Arial"/>
              </a:rPr>
              <a:t>(I</a:t>
            </a:r>
            <a:r>
              <a:rPr sz="2800" baseline="-25252" dirty="0">
                <a:solidFill>
                  <a:schemeClr val="tx1"/>
                </a:solidFill>
                <a:latin typeface="Arial"/>
                <a:cs typeface="Arial"/>
              </a:rPr>
              <a:t>d</a:t>
            </a:r>
            <a:r>
              <a:rPr sz="2800" dirty="0">
                <a:solidFill>
                  <a:schemeClr val="tx1"/>
                </a:solidFill>
                <a:latin typeface="Arial"/>
                <a:cs typeface="Arial"/>
              </a:rPr>
              <a:t>) </a:t>
            </a:r>
            <a:r>
              <a:rPr sz="2800" spc="-5" dirty="0">
                <a:solidFill>
                  <a:schemeClr val="tx1"/>
                </a:solidFill>
                <a:latin typeface="Arial"/>
                <a:cs typeface="Arial"/>
              </a:rPr>
              <a:t>es mayor que un porcentaje del </a:t>
            </a:r>
            <a:r>
              <a:rPr sz="2800" dirty="0">
                <a:solidFill>
                  <a:schemeClr val="tx1"/>
                </a:solidFill>
                <a:latin typeface="Arial"/>
                <a:cs typeface="Arial"/>
              </a:rPr>
              <a:t> </a:t>
            </a:r>
            <a:r>
              <a:rPr sz="2800" spc="-5" dirty="0">
                <a:solidFill>
                  <a:schemeClr val="tx1"/>
                </a:solidFill>
                <a:latin typeface="Arial"/>
                <a:cs typeface="Arial"/>
              </a:rPr>
              <a:t>total</a:t>
            </a:r>
            <a:r>
              <a:rPr sz="2800" spc="-10" dirty="0">
                <a:solidFill>
                  <a:schemeClr val="tx1"/>
                </a:solidFill>
                <a:latin typeface="Arial"/>
                <a:cs typeface="Arial"/>
              </a:rPr>
              <a:t> </a:t>
            </a:r>
            <a:r>
              <a:rPr sz="2800" spc="-5" dirty="0">
                <a:solidFill>
                  <a:schemeClr val="tx1"/>
                </a:solidFill>
                <a:latin typeface="Arial"/>
                <a:cs typeface="Arial"/>
              </a:rPr>
              <a:t>de la corriente de restricción</a:t>
            </a:r>
            <a:endParaRPr sz="2800" dirty="0">
              <a:solidFill>
                <a:schemeClr val="tx1"/>
              </a:solidFill>
              <a:latin typeface="Arial"/>
              <a:cs typeface="Arial"/>
            </a:endParaRPr>
          </a:p>
          <a:p>
            <a:pPr marL="482600" indent="-457200" algn="just">
              <a:spcBef>
                <a:spcPts val="10"/>
              </a:spcBef>
              <a:buFont typeface="Wingdings" panose="05000000000000000000" pitchFamily="2" charset="2"/>
              <a:buChar char="§"/>
            </a:pPr>
            <a:r>
              <a:rPr sz="2800" spc="-5" dirty="0" smtClean="0">
                <a:solidFill>
                  <a:schemeClr val="tx1"/>
                </a:solidFill>
                <a:latin typeface="Arial"/>
                <a:cs typeface="Arial"/>
              </a:rPr>
              <a:t>La</a:t>
            </a:r>
            <a:r>
              <a:rPr sz="2800" spc="-10" dirty="0" smtClean="0">
                <a:solidFill>
                  <a:schemeClr val="tx1"/>
                </a:solidFill>
                <a:latin typeface="Arial"/>
                <a:cs typeface="Arial"/>
              </a:rPr>
              <a:t> </a:t>
            </a:r>
            <a:r>
              <a:rPr sz="2800" spc="-5" dirty="0">
                <a:solidFill>
                  <a:schemeClr val="tx1"/>
                </a:solidFill>
                <a:latin typeface="Arial"/>
                <a:cs typeface="Arial"/>
              </a:rPr>
              <a:t>magnitud del</a:t>
            </a:r>
            <a:r>
              <a:rPr sz="2800" spc="-10" dirty="0">
                <a:solidFill>
                  <a:schemeClr val="tx1"/>
                </a:solidFill>
                <a:latin typeface="Arial"/>
                <a:cs typeface="Arial"/>
              </a:rPr>
              <a:t> </a:t>
            </a:r>
            <a:r>
              <a:rPr sz="2800" spc="-5" dirty="0">
                <a:solidFill>
                  <a:schemeClr val="tx1"/>
                </a:solidFill>
                <a:latin typeface="Arial"/>
                <a:cs typeface="Arial"/>
              </a:rPr>
              <a:t>porcentaje</a:t>
            </a:r>
            <a:r>
              <a:rPr sz="2800" spc="5" dirty="0">
                <a:solidFill>
                  <a:schemeClr val="tx1"/>
                </a:solidFill>
                <a:latin typeface="Arial"/>
                <a:cs typeface="Arial"/>
              </a:rPr>
              <a:t> </a:t>
            </a:r>
            <a:r>
              <a:rPr sz="2800" spc="-5" dirty="0">
                <a:solidFill>
                  <a:schemeClr val="tx1"/>
                </a:solidFill>
                <a:latin typeface="Arial"/>
                <a:cs typeface="Arial"/>
              </a:rPr>
              <a:t>generalmente</a:t>
            </a:r>
            <a:r>
              <a:rPr sz="2800" spc="-10" dirty="0">
                <a:solidFill>
                  <a:schemeClr val="tx1"/>
                </a:solidFill>
                <a:latin typeface="Arial"/>
                <a:cs typeface="Arial"/>
              </a:rPr>
              <a:t> </a:t>
            </a:r>
            <a:r>
              <a:rPr sz="2800" spc="-5" dirty="0">
                <a:solidFill>
                  <a:schemeClr val="tx1"/>
                </a:solidFill>
                <a:latin typeface="Arial"/>
                <a:cs typeface="Arial"/>
              </a:rPr>
              <a:t>es</a:t>
            </a:r>
            <a:r>
              <a:rPr sz="2800" spc="-10" dirty="0">
                <a:solidFill>
                  <a:schemeClr val="tx1"/>
                </a:solidFill>
                <a:latin typeface="Arial"/>
                <a:cs typeface="Arial"/>
              </a:rPr>
              <a:t> </a:t>
            </a:r>
            <a:r>
              <a:rPr sz="2800" spc="-5" dirty="0">
                <a:solidFill>
                  <a:schemeClr val="tx1"/>
                </a:solidFill>
                <a:latin typeface="Arial"/>
                <a:cs typeface="Arial"/>
              </a:rPr>
              <a:t>ajustable</a:t>
            </a:r>
            <a:endParaRPr sz="2800" dirty="0">
              <a:solidFill>
                <a:schemeClr val="tx1"/>
              </a:solidFill>
              <a:latin typeface="Arial"/>
              <a:cs typeface="Arial"/>
            </a:endParaRPr>
          </a:p>
          <a:p>
            <a:pPr marL="482600" marR="17780" indent="-457200" algn="just">
              <a:spcBef>
                <a:spcPts val="10"/>
              </a:spcBef>
              <a:buFont typeface="Wingdings" panose="05000000000000000000" pitchFamily="2" charset="2"/>
              <a:buChar char="§"/>
            </a:pPr>
            <a:r>
              <a:rPr sz="2800" spc="-5" dirty="0" smtClean="0">
                <a:solidFill>
                  <a:schemeClr val="tx1"/>
                </a:solidFill>
                <a:latin typeface="Arial"/>
                <a:cs typeface="Arial"/>
              </a:rPr>
              <a:t>La</a:t>
            </a:r>
            <a:r>
              <a:rPr sz="2800" dirty="0" smtClean="0">
                <a:solidFill>
                  <a:schemeClr val="tx1"/>
                </a:solidFill>
                <a:latin typeface="Arial"/>
                <a:cs typeface="Arial"/>
              </a:rPr>
              <a:t> </a:t>
            </a:r>
            <a:r>
              <a:rPr sz="2800" spc="-5" dirty="0">
                <a:solidFill>
                  <a:schemeClr val="tx1"/>
                </a:solidFill>
                <a:latin typeface="Arial"/>
                <a:cs typeface="Arial"/>
              </a:rPr>
              <a:t>característica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operación</a:t>
            </a:r>
            <a:r>
              <a:rPr sz="2800" dirty="0">
                <a:solidFill>
                  <a:schemeClr val="tx1"/>
                </a:solidFill>
                <a:latin typeface="Arial"/>
                <a:cs typeface="Arial"/>
              </a:rPr>
              <a:t> </a:t>
            </a:r>
            <a:r>
              <a:rPr sz="2800" spc="-5" dirty="0">
                <a:solidFill>
                  <a:schemeClr val="tx1"/>
                </a:solidFill>
                <a:latin typeface="Arial"/>
                <a:cs typeface="Arial"/>
              </a:rPr>
              <a:t>del</a:t>
            </a:r>
            <a:r>
              <a:rPr sz="2800" dirty="0">
                <a:solidFill>
                  <a:schemeClr val="tx1"/>
                </a:solidFill>
                <a:latin typeface="Arial"/>
                <a:cs typeface="Arial"/>
              </a:rPr>
              <a:t> </a:t>
            </a:r>
            <a:r>
              <a:rPr sz="2800" spc="-5" dirty="0">
                <a:solidFill>
                  <a:schemeClr val="tx1"/>
                </a:solidFill>
                <a:latin typeface="Arial"/>
                <a:cs typeface="Arial"/>
              </a:rPr>
              <a:t>relé</a:t>
            </a:r>
            <a:r>
              <a:rPr sz="2800" dirty="0">
                <a:solidFill>
                  <a:schemeClr val="tx1"/>
                </a:solidFill>
                <a:latin typeface="Arial"/>
                <a:cs typeface="Arial"/>
              </a:rPr>
              <a:t> </a:t>
            </a:r>
            <a:r>
              <a:rPr sz="2800" spc="-5" dirty="0">
                <a:solidFill>
                  <a:schemeClr val="tx1"/>
                </a:solidFill>
                <a:latin typeface="Arial"/>
                <a:cs typeface="Arial"/>
              </a:rPr>
              <a:t>es</a:t>
            </a:r>
            <a:r>
              <a:rPr sz="2800" dirty="0">
                <a:solidFill>
                  <a:schemeClr val="tx1"/>
                </a:solidFill>
                <a:latin typeface="Arial"/>
                <a:cs typeface="Arial"/>
              </a:rPr>
              <a:t> </a:t>
            </a:r>
            <a:r>
              <a:rPr sz="2800" spc="-5" dirty="0">
                <a:solidFill>
                  <a:schemeClr val="tx1"/>
                </a:solidFill>
                <a:latin typeface="Arial"/>
                <a:cs typeface="Arial"/>
              </a:rPr>
              <a:t>tal</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condiciones</a:t>
            </a:r>
            <a:r>
              <a:rPr sz="2800" dirty="0">
                <a:solidFill>
                  <a:schemeClr val="tx1"/>
                </a:solidFill>
                <a:latin typeface="Arial"/>
                <a:cs typeface="Arial"/>
              </a:rPr>
              <a:t> </a:t>
            </a:r>
            <a:r>
              <a:rPr sz="2800" spc="-5" dirty="0">
                <a:solidFill>
                  <a:schemeClr val="tx1"/>
                </a:solidFill>
                <a:latin typeface="Arial"/>
                <a:cs typeface="Arial"/>
              </a:rPr>
              <a:t>sin</a:t>
            </a:r>
            <a:r>
              <a:rPr sz="2800" dirty="0">
                <a:solidFill>
                  <a:schemeClr val="tx1"/>
                </a:solidFill>
                <a:latin typeface="Arial"/>
                <a:cs typeface="Arial"/>
              </a:rPr>
              <a:t> </a:t>
            </a:r>
            <a:r>
              <a:rPr sz="2800" spc="-5" dirty="0">
                <a:solidFill>
                  <a:schemeClr val="tx1"/>
                </a:solidFill>
                <a:latin typeface="Arial"/>
                <a:cs typeface="Arial"/>
              </a:rPr>
              <a:t>fallas</a:t>
            </a:r>
            <a:r>
              <a:rPr sz="2800" dirty="0">
                <a:solidFill>
                  <a:schemeClr val="tx1"/>
                </a:solidFill>
                <a:latin typeface="Arial"/>
                <a:cs typeface="Arial"/>
              </a:rPr>
              <a:t> </a:t>
            </a:r>
            <a:r>
              <a:rPr sz="2800" spc="-5" dirty="0">
                <a:solidFill>
                  <a:schemeClr val="tx1"/>
                </a:solidFill>
                <a:latin typeface="Arial"/>
                <a:cs typeface="Arial"/>
              </a:rPr>
              <a:t>la </a:t>
            </a:r>
            <a:r>
              <a:rPr sz="2800" spc="-430" dirty="0">
                <a:solidFill>
                  <a:schemeClr val="tx1"/>
                </a:solidFill>
                <a:latin typeface="Arial"/>
                <a:cs typeface="Arial"/>
              </a:rPr>
              <a:t> </a:t>
            </a:r>
            <a:r>
              <a:rPr sz="2800" spc="-5" dirty="0">
                <a:solidFill>
                  <a:schemeClr val="tx1"/>
                </a:solidFill>
                <a:latin typeface="Arial"/>
                <a:cs typeface="Arial"/>
              </a:rPr>
              <a:t>corriente de restricción siempre</a:t>
            </a:r>
            <a:r>
              <a:rPr sz="2800" dirty="0">
                <a:solidFill>
                  <a:schemeClr val="tx1"/>
                </a:solidFill>
                <a:latin typeface="Arial"/>
                <a:cs typeface="Arial"/>
              </a:rPr>
              <a:t> </a:t>
            </a:r>
            <a:r>
              <a:rPr sz="2800" spc="-5" dirty="0">
                <a:solidFill>
                  <a:schemeClr val="tx1"/>
                </a:solidFill>
                <a:latin typeface="Arial"/>
                <a:cs typeface="Arial"/>
              </a:rPr>
              <a:t>es mayor</a:t>
            </a:r>
            <a:r>
              <a:rPr sz="2800" spc="10" dirty="0">
                <a:solidFill>
                  <a:schemeClr val="tx1"/>
                </a:solidFill>
                <a:latin typeface="Arial"/>
                <a:cs typeface="Arial"/>
              </a:rPr>
              <a:t> </a:t>
            </a:r>
            <a:r>
              <a:rPr sz="2800" dirty="0">
                <a:solidFill>
                  <a:schemeClr val="tx1"/>
                </a:solidFill>
                <a:latin typeface="Arial"/>
                <a:cs typeface="Arial"/>
              </a:rPr>
              <a:t>y </a:t>
            </a:r>
            <a:r>
              <a:rPr sz="2800" spc="-5" dirty="0">
                <a:solidFill>
                  <a:schemeClr val="tx1"/>
                </a:solidFill>
                <a:latin typeface="Arial"/>
                <a:cs typeface="Arial"/>
              </a:rPr>
              <a:t>la corriente diferencial es</a:t>
            </a:r>
            <a:r>
              <a:rPr sz="2800" dirty="0">
                <a:solidFill>
                  <a:schemeClr val="tx1"/>
                </a:solidFill>
                <a:latin typeface="Arial"/>
                <a:cs typeface="Arial"/>
              </a:rPr>
              <a:t> </a:t>
            </a:r>
            <a:r>
              <a:rPr sz="2800" spc="-5" dirty="0">
                <a:solidFill>
                  <a:schemeClr val="tx1"/>
                </a:solidFill>
                <a:latin typeface="Arial"/>
                <a:cs typeface="Arial"/>
              </a:rPr>
              <a:t>casi</a:t>
            </a:r>
            <a:r>
              <a:rPr sz="2800" spc="-10" dirty="0">
                <a:solidFill>
                  <a:schemeClr val="tx1"/>
                </a:solidFill>
                <a:latin typeface="Arial"/>
                <a:cs typeface="Arial"/>
              </a:rPr>
              <a:t> </a:t>
            </a:r>
            <a:r>
              <a:rPr sz="2800" spc="-5" dirty="0">
                <a:solidFill>
                  <a:schemeClr val="tx1"/>
                </a:solidFill>
                <a:latin typeface="Arial"/>
                <a:cs typeface="Arial"/>
              </a:rPr>
              <a:t>nula</a:t>
            </a:r>
            <a:endParaRPr sz="2800" dirty="0">
              <a:solidFill>
                <a:schemeClr val="tx1"/>
              </a:solidFill>
              <a:latin typeface="Arial"/>
              <a:cs typeface="Arial"/>
            </a:endParaRPr>
          </a:p>
          <a:p>
            <a:pPr marL="482600" marR="19050" indent="-457200" algn="just">
              <a:spcBef>
                <a:spcPts val="10"/>
              </a:spcBef>
              <a:buFont typeface="Wingdings" panose="05000000000000000000" pitchFamily="2" charset="2"/>
              <a:buChar char="§"/>
            </a:pPr>
            <a:r>
              <a:rPr sz="2800" spc="-5" dirty="0" smtClean="0">
                <a:solidFill>
                  <a:schemeClr val="tx1"/>
                </a:solidFill>
                <a:latin typeface="Arial"/>
                <a:cs typeface="Arial"/>
              </a:rPr>
              <a:t>La </a:t>
            </a:r>
            <a:r>
              <a:rPr sz="2800" spc="-5" dirty="0">
                <a:solidFill>
                  <a:schemeClr val="tx1"/>
                </a:solidFill>
                <a:latin typeface="Arial"/>
                <a:cs typeface="Arial"/>
              </a:rPr>
              <a:t>pendiente de la característica de operación depende del ajuste del porcentaje de </a:t>
            </a:r>
            <a:r>
              <a:rPr sz="2800" spc="-430" dirty="0">
                <a:solidFill>
                  <a:schemeClr val="tx1"/>
                </a:solidFill>
                <a:latin typeface="Arial"/>
                <a:cs typeface="Arial"/>
              </a:rPr>
              <a:t> </a:t>
            </a:r>
            <a:r>
              <a:rPr sz="2800" spc="-5" dirty="0">
                <a:solidFill>
                  <a:schemeClr val="tx1"/>
                </a:solidFill>
                <a:latin typeface="Arial"/>
                <a:cs typeface="Arial"/>
              </a:rPr>
              <a:t>restricción</a:t>
            </a:r>
            <a:endParaRPr sz="2800" dirty="0">
              <a:solidFill>
                <a:schemeClr val="tx1"/>
              </a:solidFill>
              <a:latin typeface="Arial"/>
              <a:cs typeface="Arial"/>
            </a:endParaRPr>
          </a:p>
          <a:p>
            <a:pPr marL="482600" marR="18415" indent="-457200" algn="just">
              <a:spcBef>
                <a:spcPts val="5"/>
              </a:spcBef>
              <a:buFont typeface="Wingdings" panose="05000000000000000000" pitchFamily="2" charset="2"/>
              <a:buChar char="§"/>
            </a:pPr>
            <a:r>
              <a:rPr sz="2800" spc="-5" dirty="0" smtClean="0">
                <a:solidFill>
                  <a:schemeClr val="tx1"/>
                </a:solidFill>
                <a:latin typeface="Arial"/>
                <a:cs typeface="Arial"/>
              </a:rPr>
              <a:t>En </a:t>
            </a:r>
            <a:r>
              <a:rPr sz="2800" spc="-5" dirty="0">
                <a:solidFill>
                  <a:schemeClr val="tx1"/>
                </a:solidFill>
                <a:latin typeface="Arial"/>
                <a:cs typeface="Arial"/>
              </a:rPr>
              <a:t>las instalaciones donde las relaciones de transformación de los transformadores </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no</a:t>
            </a:r>
            <a:r>
              <a:rPr sz="2800" dirty="0">
                <a:solidFill>
                  <a:schemeClr val="tx1"/>
                </a:solidFill>
                <a:latin typeface="Arial"/>
                <a:cs typeface="Arial"/>
              </a:rPr>
              <a:t> </a:t>
            </a:r>
            <a:r>
              <a:rPr sz="2800" spc="-5" dirty="0">
                <a:solidFill>
                  <a:schemeClr val="tx1"/>
                </a:solidFill>
                <a:latin typeface="Arial"/>
                <a:cs typeface="Arial"/>
              </a:rPr>
              <a:t>son</a:t>
            </a:r>
            <a:r>
              <a:rPr sz="2800" dirty="0">
                <a:solidFill>
                  <a:schemeClr val="tx1"/>
                </a:solidFill>
                <a:latin typeface="Arial"/>
                <a:cs typeface="Arial"/>
              </a:rPr>
              <a:t> </a:t>
            </a:r>
            <a:r>
              <a:rPr sz="2800" spc="-5" dirty="0">
                <a:solidFill>
                  <a:schemeClr val="tx1"/>
                </a:solidFill>
                <a:latin typeface="Arial"/>
                <a:cs typeface="Arial"/>
              </a:rPr>
              <a:t>iguales,</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pueden</a:t>
            </a:r>
            <a:r>
              <a:rPr sz="2800" dirty="0">
                <a:solidFill>
                  <a:schemeClr val="tx1"/>
                </a:solidFill>
                <a:latin typeface="Arial"/>
                <a:cs typeface="Arial"/>
              </a:rPr>
              <a:t> </a:t>
            </a:r>
            <a:r>
              <a:rPr sz="2800" spc="-5" dirty="0">
                <a:solidFill>
                  <a:schemeClr val="tx1"/>
                </a:solidFill>
                <a:latin typeface="Arial"/>
                <a:cs typeface="Arial"/>
              </a:rPr>
              <a:t>utilizar</a:t>
            </a:r>
            <a:r>
              <a:rPr sz="2800" dirty="0">
                <a:solidFill>
                  <a:schemeClr val="tx1"/>
                </a:solidFill>
                <a:latin typeface="Arial"/>
                <a:cs typeface="Arial"/>
              </a:rPr>
              <a:t> </a:t>
            </a:r>
            <a:r>
              <a:rPr sz="2800" spc="-5" dirty="0">
                <a:solidFill>
                  <a:schemeClr val="tx1"/>
                </a:solidFill>
                <a:latin typeface="Arial"/>
                <a:cs typeface="Arial"/>
              </a:rPr>
              <a:t>transformadores</a:t>
            </a:r>
            <a:r>
              <a:rPr sz="2800" dirty="0">
                <a:solidFill>
                  <a:schemeClr val="tx1"/>
                </a:solidFill>
                <a:latin typeface="Arial"/>
                <a:cs typeface="Arial"/>
              </a:rPr>
              <a:t> </a:t>
            </a:r>
            <a:r>
              <a:rPr sz="2800" spc="-5" dirty="0">
                <a:solidFill>
                  <a:schemeClr val="tx1"/>
                </a:solidFill>
                <a:latin typeface="Arial"/>
                <a:cs typeface="Arial"/>
              </a:rPr>
              <a:t>de</a:t>
            </a:r>
            <a:r>
              <a:rPr sz="2800" spc="430" dirty="0">
                <a:solidFill>
                  <a:schemeClr val="tx1"/>
                </a:solidFill>
                <a:latin typeface="Arial"/>
                <a:cs typeface="Arial"/>
              </a:rPr>
              <a:t> </a:t>
            </a:r>
            <a:r>
              <a:rPr sz="2800" spc="-5" dirty="0">
                <a:solidFill>
                  <a:schemeClr val="tx1"/>
                </a:solidFill>
                <a:latin typeface="Arial"/>
                <a:cs typeface="Arial"/>
              </a:rPr>
              <a:t>corriente </a:t>
            </a:r>
            <a:r>
              <a:rPr sz="2800" dirty="0">
                <a:solidFill>
                  <a:schemeClr val="tx1"/>
                </a:solidFill>
                <a:latin typeface="Arial"/>
                <a:cs typeface="Arial"/>
              </a:rPr>
              <a:t> </a:t>
            </a:r>
            <a:r>
              <a:rPr sz="2800" spc="-5" dirty="0">
                <a:solidFill>
                  <a:schemeClr val="tx1"/>
                </a:solidFill>
                <a:latin typeface="Arial"/>
                <a:cs typeface="Arial"/>
              </a:rPr>
              <a:t>auxiliares para</a:t>
            </a:r>
            <a:r>
              <a:rPr sz="2800" dirty="0">
                <a:solidFill>
                  <a:schemeClr val="tx1"/>
                </a:solidFill>
                <a:latin typeface="Arial"/>
                <a:cs typeface="Arial"/>
              </a:rPr>
              <a:t> </a:t>
            </a:r>
            <a:r>
              <a:rPr sz="2800" spc="-5" dirty="0">
                <a:solidFill>
                  <a:schemeClr val="tx1"/>
                </a:solidFill>
                <a:latin typeface="Arial"/>
                <a:cs typeface="Arial"/>
              </a:rPr>
              <a:t>adecuar la</a:t>
            </a:r>
            <a:r>
              <a:rPr sz="2800" dirty="0">
                <a:solidFill>
                  <a:schemeClr val="tx1"/>
                </a:solidFill>
                <a:latin typeface="Arial"/>
                <a:cs typeface="Arial"/>
              </a:rPr>
              <a:t> </a:t>
            </a:r>
            <a:r>
              <a:rPr sz="2800" spc="-5" dirty="0">
                <a:solidFill>
                  <a:schemeClr val="tx1"/>
                </a:solidFill>
                <a:latin typeface="Arial"/>
                <a:cs typeface="Arial"/>
              </a:rPr>
              <a:t>correcta relación necesaria para</a:t>
            </a:r>
            <a:r>
              <a:rPr sz="2800" dirty="0">
                <a:solidFill>
                  <a:schemeClr val="tx1"/>
                </a:solidFill>
                <a:latin typeface="Arial"/>
                <a:cs typeface="Arial"/>
              </a:rPr>
              <a:t> </a:t>
            </a: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protección diferencial</a:t>
            </a:r>
            <a:endParaRPr sz="2800" dirty="0">
              <a:solidFill>
                <a:schemeClr val="tx1"/>
              </a:solidFill>
              <a:latin typeface="Arial"/>
              <a:cs typeface="Arial"/>
            </a:endParaRPr>
          </a:p>
          <a:p>
            <a:pPr marL="482600" indent="-457200" algn="just">
              <a:spcBef>
                <a:spcPts val="20"/>
              </a:spcBef>
              <a:buFont typeface="Wingdings" panose="05000000000000000000" pitchFamily="2" charset="2"/>
              <a:buChar char="§"/>
            </a:pPr>
            <a:r>
              <a:rPr sz="2800" spc="-5" dirty="0" smtClean="0">
                <a:solidFill>
                  <a:schemeClr val="tx1"/>
                </a:solidFill>
                <a:latin typeface="Arial"/>
                <a:cs typeface="Arial"/>
              </a:rPr>
              <a:t>Se</a:t>
            </a:r>
            <a:r>
              <a:rPr sz="2800" spc="-15" dirty="0" smtClean="0">
                <a:solidFill>
                  <a:schemeClr val="tx1"/>
                </a:solidFill>
                <a:latin typeface="Arial"/>
                <a:cs typeface="Arial"/>
              </a:rPr>
              <a:t> </a:t>
            </a:r>
            <a:r>
              <a:rPr sz="2800" spc="-5" dirty="0">
                <a:solidFill>
                  <a:schemeClr val="tx1"/>
                </a:solidFill>
                <a:latin typeface="Arial"/>
                <a:cs typeface="Arial"/>
              </a:rPr>
              <a:t>requiere</a:t>
            </a:r>
            <a:r>
              <a:rPr sz="2800" spc="-10" dirty="0">
                <a:solidFill>
                  <a:schemeClr val="tx1"/>
                </a:solidFill>
                <a:latin typeface="Arial"/>
                <a:cs typeface="Arial"/>
              </a:rPr>
              <a:t> </a:t>
            </a:r>
            <a:r>
              <a:rPr sz="2800" spc="-5" dirty="0">
                <a:solidFill>
                  <a:schemeClr val="tx1"/>
                </a:solidFill>
                <a:latin typeface="Arial"/>
                <a:cs typeface="Arial"/>
              </a:rPr>
              <a:t>una</a:t>
            </a:r>
            <a:r>
              <a:rPr sz="2800" spc="-10" dirty="0">
                <a:solidFill>
                  <a:schemeClr val="tx1"/>
                </a:solidFill>
                <a:latin typeface="Arial"/>
                <a:cs typeface="Arial"/>
              </a:rPr>
              <a:t> </a:t>
            </a:r>
            <a:r>
              <a:rPr sz="2800" spc="-5" dirty="0">
                <a:solidFill>
                  <a:schemeClr val="tx1"/>
                </a:solidFill>
                <a:latin typeface="Arial"/>
                <a:cs typeface="Arial"/>
              </a:rPr>
              <a:t>resistencia</a:t>
            </a:r>
            <a:r>
              <a:rPr sz="2800" spc="-10" dirty="0">
                <a:solidFill>
                  <a:schemeClr val="tx1"/>
                </a:solidFill>
                <a:latin typeface="Arial"/>
                <a:cs typeface="Arial"/>
              </a:rPr>
              <a:t> </a:t>
            </a:r>
            <a:r>
              <a:rPr sz="2800" spc="-5" dirty="0">
                <a:solidFill>
                  <a:schemeClr val="tx1"/>
                </a:solidFill>
                <a:latin typeface="Arial"/>
                <a:cs typeface="Arial"/>
              </a:rPr>
              <a:t>de</a:t>
            </a:r>
            <a:r>
              <a:rPr sz="2800" spc="-15" dirty="0">
                <a:solidFill>
                  <a:schemeClr val="tx1"/>
                </a:solidFill>
                <a:latin typeface="Arial"/>
                <a:cs typeface="Arial"/>
              </a:rPr>
              <a:t> </a:t>
            </a:r>
            <a:r>
              <a:rPr sz="2800" spc="-5" dirty="0">
                <a:solidFill>
                  <a:schemeClr val="tx1"/>
                </a:solidFill>
                <a:latin typeface="Arial"/>
                <a:cs typeface="Arial"/>
              </a:rPr>
              <a:t>estabilización</a:t>
            </a:r>
            <a:endParaRPr sz="2800" dirty="0">
              <a:solidFill>
                <a:schemeClr val="tx1"/>
              </a:solidFill>
              <a:latin typeface="Arial"/>
              <a:cs typeface="Arial"/>
            </a:endParaRPr>
          </a:p>
        </p:txBody>
      </p:sp>
      <p:sp>
        <p:nvSpPr>
          <p:cNvPr id="128" name="Rectángulo 127"/>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rotWithShape="1">
          <a:blip r:embed="rId3"/>
          <a:srcRect t="5865"/>
          <a:stretch/>
        </p:blipFill>
        <p:spPr>
          <a:xfrm>
            <a:off x="2540000" y="5502541"/>
            <a:ext cx="12801600" cy="4314305"/>
          </a:xfrm>
          <a:prstGeom prst="rect">
            <a:avLst/>
          </a:prstGeom>
        </p:spPr>
      </p:pic>
    </p:spTree>
    <p:extLst>
      <p:ext uri="{BB962C8B-B14F-4D97-AF65-F5344CB8AC3E}">
        <p14:creationId xmlns:p14="http://schemas.microsoft.com/office/powerpoint/2010/main" val="2151769290"/>
      </p:ext>
    </p:extLst>
  </p:cSld>
  <p:clrMapOvr>
    <a:masterClrMapping/>
  </p:clrMapOvr>
  <p:transition>
    <p:blind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4381500" y="1"/>
            <a:ext cx="115930" cy="114553"/>
          </a:xfrm>
          <a:prstGeom prst="rect">
            <a:avLst/>
          </a:prstGeom>
        </p:spPr>
      </p:pic>
      <p:sp>
        <p:nvSpPr>
          <p:cNvPr id="6" name="object 6"/>
          <p:cNvSpPr txBox="1">
            <a:spLocks noGrp="1"/>
          </p:cNvSpPr>
          <p:nvPr>
            <p:ph type="title"/>
          </p:nvPr>
        </p:nvSpPr>
        <p:spPr>
          <a:xfrm>
            <a:off x="2029007" y="431526"/>
            <a:ext cx="157734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BARRAS</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15"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DIFERENCIAL</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RESTRICCION</a:t>
            </a:r>
            <a:r>
              <a:rPr sz="3200" b="1" spc="-15"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PORCENTUAL</a:t>
            </a:r>
            <a:endParaRPr sz="3200" b="1" dirty="0">
              <a:solidFill>
                <a:schemeClr val="tx1"/>
              </a:solidFill>
              <a:effectLst>
                <a:outerShdw blurRad="38100" dist="38100" dir="2700000" algn="tl">
                  <a:srgbClr val="000000">
                    <a:alpha val="43137"/>
                  </a:srgbClr>
                </a:outerShdw>
              </a:effectLst>
            </a:endParaRPr>
          </a:p>
        </p:txBody>
      </p:sp>
      <p:sp>
        <p:nvSpPr>
          <p:cNvPr id="7" name="object 7"/>
          <p:cNvSpPr txBox="1"/>
          <p:nvPr/>
        </p:nvSpPr>
        <p:spPr>
          <a:xfrm>
            <a:off x="635000" y="1253540"/>
            <a:ext cx="16764000" cy="3638175"/>
          </a:xfrm>
          <a:prstGeom prst="rect">
            <a:avLst/>
          </a:prstGeom>
        </p:spPr>
        <p:txBody>
          <a:bodyPr vert="horz" wrap="square" lIns="0" tIns="36830" rIns="0" bIns="0" rtlCol="0">
            <a:spAutoFit/>
          </a:bodyPr>
          <a:lstStyle/>
          <a:p>
            <a:pPr marL="355600" indent="-342900" algn="just">
              <a:spcBef>
                <a:spcPts val="290"/>
              </a:spcBef>
              <a:buClr>
                <a:srgbClr val="FC0128"/>
              </a:buClr>
              <a:buSzPct val="75000"/>
              <a:buFont typeface="Wingdings"/>
              <a:buChar char=""/>
              <a:tabLst>
                <a:tab pos="355600" algn="l"/>
              </a:tabLst>
            </a:pPr>
            <a:r>
              <a:rPr sz="2800" spc="-5" dirty="0">
                <a:solidFill>
                  <a:schemeClr val="tx1"/>
                </a:solidFill>
                <a:latin typeface="Arial"/>
                <a:cs typeface="Arial"/>
              </a:rPr>
              <a:t>La</a:t>
            </a:r>
            <a:r>
              <a:rPr sz="2800" spc="-10" dirty="0">
                <a:solidFill>
                  <a:schemeClr val="tx1"/>
                </a:solidFill>
                <a:latin typeface="Arial"/>
                <a:cs typeface="Arial"/>
              </a:rPr>
              <a:t> </a:t>
            </a:r>
            <a:r>
              <a:rPr sz="2800" spc="-5" dirty="0">
                <a:solidFill>
                  <a:schemeClr val="tx1"/>
                </a:solidFill>
                <a:latin typeface="Arial"/>
                <a:cs typeface="Arial"/>
              </a:rPr>
              <a:t>selección</a:t>
            </a:r>
            <a:r>
              <a:rPr sz="2800" spc="-10" dirty="0">
                <a:solidFill>
                  <a:schemeClr val="tx1"/>
                </a:solidFill>
                <a:latin typeface="Arial"/>
                <a:cs typeface="Arial"/>
              </a:rPr>
              <a:t> </a:t>
            </a:r>
            <a:r>
              <a:rPr sz="2800" spc="-5" dirty="0">
                <a:solidFill>
                  <a:schemeClr val="tx1"/>
                </a:solidFill>
                <a:latin typeface="Arial"/>
                <a:cs typeface="Arial"/>
              </a:rPr>
              <a:t>de</a:t>
            </a:r>
            <a:r>
              <a:rPr sz="2800" spc="-10" dirty="0">
                <a:solidFill>
                  <a:schemeClr val="tx1"/>
                </a:solidFill>
                <a:latin typeface="Arial"/>
                <a:cs typeface="Arial"/>
              </a:rPr>
              <a:t> </a:t>
            </a:r>
            <a:r>
              <a:rPr sz="2800" spc="-5" dirty="0">
                <a:solidFill>
                  <a:schemeClr val="tx1"/>
                </a:solidFill>
                <a:latin typeface="Arial"/>
                <a:cs typeface="Arial"/>
              </a:rPr>
              <a:t>esta</a:t>
            </a:r>
            <a:r>
              <a:rPr sz="2800" spc="-10" dirty="0">
                <a:solidFill>
                  <a:schemeClr val="tx1"/>
                </a:solidFill>
                <a:latin typeface="Arial"/>
                <a:cs typeface="Arial"/>
              </a:rPr>
              <a:t> </a:t>
            </a:r>
            <a:r>
              <a:rPr sz="2800" spc="-5" dirty="0">
                <a:solidFill>
                  <a:schemeClr val="tx1"/>
                </a:solidFill>
                <a:latin typeface="Arial"/>
                <a:cs typeface="Arial"/>
              </a:rPr>
              <a:t>resistencia</a:t>
            </a:r>
            <a:r>
              <a:rPr sz="2800" spc="-10" dirty="0">
                <a:solidFill>
                  <a:schemeClr val="tx1"/>
                </a:solidFill>
                <a:latin typeface="Arial"/>
                <a:cs typeface="Arial"/>
              </a:rPr>
              <a:t> </a:t>
            </a:r>
            <a:r>
              <a:rPr sz="2800" spc="-5" dirty="0">
                <a:solidFill>
                  <a:schemeClr val="tx1"/>
                </a:solidFill>
                <a:latin typeface="Arial"/>
                <a:cs typeface="Arial"/>
              </a:rPr>
              <a:t>depende</a:t>
            </a:r>
            <a:r>
              <a:rPr sz="2800" spc="-10" dirty="0">
                <a:solidFill>
                  <a:schemeClr val="tx1"/>
                </a:solidFill>
                <a:latin typeface="Arial"/>
                <a:cs typeface="Arial"/>
              </a:rPr>
              <a:t> </a:t>
            </a:r>
            <a:r>
              <a:rPr sz="2800" spc="-5" dirty="0">
                <a:solidFill>
                  <a:schemeClr val="tx1"/>
                </a:solidFill>
                <a:latin typeface="Arial"/>
                <a:cs typeface="Arial"/>
              </a:rPr>
              <a:t>de:</a:t>
            </a:r>
            <a:endParaRPr sz="2800" dirty="0">
              <a:solidFill>
                <a:schemeClr val="tx1"/>
              </a:solidFill>
              <a:latin typeface="Arial"/>
              <a:cs typeface="Arial"/>
            </a:endParaRPr>
          </a:p>
          <a:p>
            <a:pPr marL="736600" lvl="1" indent="-191135" algn="just">
              <a:spcBef>
                <a:spcPts val="190"/>
              </a:spcBef>
              <a:buClr>
                <a:srgbClr val="FC0128"/>
              </a:buClr>
              <a:buSzPct val="75000"/>
              <a:buFont typeface="Wingdings"/>
              <a:buChar char=""/>
              <a:tabLst>
                <a:tab pos="736600" algn="l"/>
              </a:tabLst>
            </a:pPr>
            <a:r>
              <a:rPr sz="2800" spc="-5" dirty="0">
                <a:solidFill>
                  <a:schemeClr val="tx1"/>
                </a:solidFill>
                <a:latin typeface="Arial"/>
                <a:cs typeface="Arial"/>
              </a:rPr>
              <a:t>La</a:t>
            </a:r>
            <a:r>
              <a:rPr sz="2800" spc="-25" dirty="0">
                <a:solidFill>
                  <a:schemeClr val="tx1"/>
                </a:solidFill>
                <a:latin typeface="Arial"/>
                <a:cs typeface="Arial"/>
              </a:rPr>
              <a:t> </a:t>
            </a:r>
            <a:r>
              <a:rPr sz="2800" spc="-5" dirty="0">
                <a:solidFill>
                  <a:schemeClr val="tx1"/>
                </a:solidFill>
                <a:latin typeface="Arial"/>
                <a:cs typeface="Arial"/>
              </a:rPr>
              <a:t>sensibilidad</a:t>
            </a:r>
            <a:r>
              <a:rPr sz="2800" spc="-20" dirty="0">
                <a:solidFill>
                  <a:schemeClr val="tx1"/>
                </a:solidFill>
                <a:latin typeface="Arial"/>
                <a:cs typeface="Arial"/>
              </a:rPr>
              <a:t> </a:t>
            </a:r>
            <a:r>
              <a:rPr sz="2800" spc="-5" dirty="0">
                <a:solidFill>
                  <a:schemeClr val="tx1"/>
                </a:solidFill>
                <a:latin typeface="Arial"/>
                <a:cs typeface="Arial"/>
              </a:rPr>
              <a:t>del</a:t>
            </a:r>
            <a:r>
              <a:rPr sz="2800" spc="-20" dirty="0">
                <a:solidFill>
                  <a:schemeClr val="tx1"/>
                </a:solidFill>
                <a:latin typeface="Arial"/>
                <a:cs typeface="Arial"/>
              </a:rPr>
              <a:t> </a:t>
            </a:r>
            <a:r>
              <a:rPr sz="2800" spc="-5" dirty="0">
                <a:solidFill>
                  <a:schemeClr val="tx1"/>
                </a:solidFill>
                <a:latin typeface="Arial"/>
                <a:cs typeface="Arial"/>
              </a:rPr>
              <a:t>relé</a:t>
            </a:r>
            <a:endParaRPr sz="2800" dirty="0">
              <a:solidFill>
                <a:schemeClr val="tx1"/>
              </a:solidFill>
              <a:latin typeface="Arial"/>
              <a:cs typeface="Arial"/>
            </a:endParaRPr>
          </a:p>
          <a:p>
            <a:pPr marL="685165" lvl="1" indent="-140335" algn="just">
              <a:spcBef>
                <a:spcPts val="225"/>
              </a:spcBef>
              <a:buClr>
                <a:srgbClr val="FC0128"/>
              </a:buClr>
              <a:buSzPct val="75000"/>
              <a:buFont typeface="Wingdings"/>
              <a:buChar char=""/>
              <a:tabLst>
                <a:tab pos="685800" algn="l"/>
              </a:tabLst>
            </a:pPr>
            <a:r>
              <a:rPr sz="2800" spc="-5" dirty="0">
                <a:solidFill>
                  <a:schemeClr val="tx1"/>
                </a:solidFill>
                <a:latin typeface="Arial"/>
                <a:cs typeface="Arial"/>
              </a:rPr>
              <a:t>El</a:t>
            </a:r>
            <a:r>
              <a:rPr sz="2800" spc="-15" dirty="0">
                <a:solidFill>
                  <a:schemeClr val="tx1"/>
                </a:solidFill>
                <a:latin typeface="Arial"/>
                <a:cs typeface="Arial"/>
              </a:rPr>
              <a:t> </a:t>
            </a:r>
            <a:r>
              <a:rPr sz="2800" spc="-5" dirty="0">
                <a:solidFill>
                  <a:schemeClr val="tx1"/>
                </a:solidFill>
                <a:latin typeface="Arial"/>
                <a:cs typeface="Arial"/>
              </a:rPr>
              <a:t>ajuste</a:t>
            </a:r>
            <a:r>
              <a:rPr sz="2800" spc="-15" dirty="0">
                <a:solidFill>
                  <a:schemeClr val="tx1"/>
                </a:solidFill>
                <a:latin typeface="Arial"/>
                <a:cs typeface="Arial"/>
              </a:rPr>
              <a:t> </a:t>
            </a:r>
            <a:r>
              <a:rPr sz="2800" spc="-5" dirty="0">
                <a:solidFill>
                  <a:schemeClr val="tx1"/>
                </a:solidFill>
                <a:latin typeface="Arial"/>
                <a:cs typeface="Arial"/>
              </a:rPr>
              <a:t>deseado</a:t>
            </a:r>
            <a:r>
              <a:rPr sz="2800" spc="-10" dirty="0">
                <a:solidFill>
                  <a:schemeClr val="tx1"/>
                </a:solidFill>
                <a:latin typeface="Arial"/>
                <a:cs typeface="Arial"/>
              </a:rPr>
              <a:t> </a:t>
            </a:r>
            <a:r>
              <a:rPr sz="2800" spc="-5" dirty="0">
                <a:solidFill>
                  <a:schemeClr val="tx1"/>
                </a:solidFill>
                <a:latin typeface="Arial"/>
                <a:cs typeface="Arial"/>
              </a:rPr>
              <a:t>de</a:t>
            </a:r>
            <a:r>
              <a:rPr sz="2800" spc="-15" dirty="0">
                <a:solidFill>
                  <a:schemeClr val="tx1"/>
                </a:solidFill>
                <a:latin typeface="Arial"/>
                <a:cs typeface="Arial"/>
              </a:rPr>
              <a:t> </a:t>
            </a:r>
            <a:r>
              <a:rPr sz="2800" spc="-5" dirty="0">
                <a:solidFill>
                  <a:schemeClr val="tx1"/>
                </a:solidFill>
                <a:latin typeface="Arial"/>
                <a:cs typeface="Arial"/>
              </a:rPr>
              <a:t>la</a:t>
            </a:r>
            <a:r>
              <a:rPr sz="2800" spc="-10" dirty="0">
                <a:solidFill>
                  <a:schemeClr val="tx1"/>
                </a:solidFill>
                <a:latin typeface="Arial"/>
                <a:cs typeface="Arial"/>
              </a:rPr>
              <a:t> </a:t>
            </a:r>
            <a:r>
              <a:rPr sz="2800" spc="-5" dirty="0">
                <a:solidFill>
                  <a:schemeClr val="tx1"/>
                </a:solidFill>
                <a:latin typeface="Arial"/>
                <a:cs typeface="Arial"/>
              </a:rPr>
              <a:t>pendiente</a:t>
            </a:r>
            <a:endParaRPr sz="2800" dirty="0">
              <a:solidFill>
                <a:schemeClr val="tx1"/>
              </a:solidFill>
              <a:latin typeface="Arial"/>
              <a:cs typeface="Arial"/>
            </a:endParaRPr>
          </a:p>
          <a:p>
            <a:pPr marL="685165" marR="7620" lvl="1" indent="-139700" algn="just">
              <a:spcBef>
                <a:spcPts val="420"/>
              </a:spcBef>
              <a:buClr>
                <a:srgbClr val="FC0128"/>
              </a:buClr>
              <a:buSzPct val="75000"/>
              <a:buFont typeface="Wingdings"/>
              <a:buChar char=""/>
              <a:tabLst>
                <a:tab pos="685800" algn="l"/>
              </a:tabLst>
            </a:pP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resistencia</a:t>
            </a:r>
            <a:r>
              <a:rPr sz="2800" dirty="0">
                <a:solidFill>
                  <a:schemeClr val="tx1"/>
                </a:solidFill>
                <a:latin typeface="Arial"/>
                <a:cs typeface="Arial"/>
              </a:rPr>
              <a:t> </a:t>
            </a:r>
            <a:r>
              <a:rPr sz="2800" spc="-5" dirty="0">
                <a:solidFill>
                  <a:schemeClr val="tx1"/>
                </a:solidFill>
                <a:latin typeface="Arial"/>
                <a:cs typeface="Arial"/>
              </a:rPr>
              <a:t>medida</a:t>
            </a:r>
            <a:r>
              <a:rPr sz="2800" dirty="0">
                <a:solidFill>
                  <a:schemeClr val="tx1"/>
                </a:solidFill>
                <a:latin typeface="Arial"/>
                <a:cs typeface="Arial"/>
              </a:rPr>
              <a:t> </a:t>
            </a:r>
            <a:r>
              <a:rPr sz="2800" spc="-5" dirty="0">
                <a:solidFill>
                  <a:schemeClr val="tx1"/>
                </a:solidFill>
                <a:latin typeface="Arial"/>
                <a:cs typeface="Arial"/>
              </a:rPr>
              <a:t>más</a:t>
            </a:r>
            <a:r>
              <a:rPr sz="2800" dirty="0">
                <a:solidFill>
                  <a:schemeClr val="tx1"/>
                </a:solidFill>
                <a:latin typeface="Arial"/>
                <a:cs typeface="Arial"/>
              </a:rPr>
              <a:t> </a:t>
            </a:r>
            <a:r>
              <a:rPr sz="2800" spc="-5" dirty="0">
                <a:solidFill>
                  <a:schemeClr val="tx1"/>
                </a:solidFill>
                <a:latin typeface="Arial"/>
                <a:cs typeface="Arial"/>
              </a:rPr>
              <a:t>grande</a:t>
            </a:r>
            <a:r>
              <a:rPr sz="2800" dirty="0">
                <a:solidFill>
                  <a:schemeClr val="tx1"/>
                </a:solidFill>
                <a:latin typeface="Arial"/>
                <a:cs typeface="Arial"/>
              </a:rPr>
              <a:t> </a:t>
            </a:r>
            <a:r>
              <a:rPr sz="2800" spc="-5" dirty="0">
                <a:solidFill>
                  <a:schemeClr val="tx1"/>
                </a:solidFill>
                <a:latin typeface="Arial"/>
                <a:cs typeface="Arial"/>
              </a:rPr>
              <a:t>en</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lado</a:t>
            </a:r>
            <a:r>
              <a:rPr sz="2800" dirty="0">
                <a:solidFill>
                  <a:schemeClr val="tx1"/>
                </a:solidFill>
                <a:latin typeface="Arial"/>
                <a:cs typeface="Arial"/>
              </a:rPr>
              <a:t> </a:t>
            </a:r>
            <a:r>
              <a:rPr sz="2800" spc="-5" dirty="0">
                <a:solidFill>
                  <a:schemeClr val="tx1"/>
                </a:solidFill>
                <a:latin typeface="Arial"/>
                <a:cs typeface="Arial"/>
              </a:rPr>
              <a:t>secundario</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los </a:t>
            </a:r>
            <a:r>
              <a:rPr sz="2800" spc="-430" dirty="0">
                <a:solidFill>
                  <a:schemeClr val="tx1"/>
                </a:solidFill>
                <a:latin typeface="Arial"/>
                <a:cs typeface="Arial"/>
              </a:rPr>
              <a:t> </a:t>
            </a:r>
            <a:r>
              <a:rPr sz="2800" spc="-5" dirty="0">
                <a:solidFill>
                  <a:schemeClr val="tx1"/>
                </a:solidFill>
                <a:latin typeface="Arial"/>
                <a:cs typeface="Arial"/>
              </a:rPr>
              <a:t>transformadores</a:t>
            </a:r>
            <a:r>
              <a:rPr sz="2800" spc="-10" dirty="0">
                <a:solidFill>
                  <a:schemeClr val="tx1"/>
                </a:solidFill>
                <a:latin typeface="Arial"/>
                <a:cs typeface="Arial"/>
              </a:rPr>
              <a:t> </a:t>
            </a:r>
            <a:r>
              <a:rPr sz="2800" spc="-5" dirty="0">
                <a:solidFill>
                  <a:schemeClr val="tx1"/>
                </a:solidFill>
                <a:latin typeface="Arial"/>
                <a:cs typeface="Arial"/>
              </a:rPr>
              <a:t>de corriente</a:t>
            </a:r>
            <a:endParaRPr sz="2800" dirty="0">
              <a:solidFill>
                <a:schemeClr val="tx1"/>
              </a:solidFill>
              <a:latin typeface="Arial"/>
              <a:cs typeface="Arial"/>
            </a:endParaRPr>
          </a:p>
          <a:p>
            <a:pPr marL="685165" marR="5080" lvl="1" indent="-139700" algn="just">
              <a:spcBef>
                <a:spcPts val="370"/>
              </a:spcBef>
              <a:buClr>
                <a:srgbClr val="FC0128"/>
              </a:buClr>
              <a:buSzPct val="75000"/>
              <a:buFont typeface="Wingdings"/>
              <a:buChar char=""/>
              <a:tabLst>
                <a:tab pos="685800" algn="l"/>
              </a:tabLst>
            </a:pPr>
            <a:r>
              <a:rPr sz="2800" spc="-5" dirty="0">
                <a:solidFill>
                  <a:schemeClr val="tx1"/>
                </a:solidFill>
                <a:latin typeface="Arial"/>
                <a:cs typeface="Arial"/>
              </a:rPr>
              <a:t>La</a:t>
            </a:r>
            <a:r>
              <a:rPr sz="2800" dirty="0">
                <a:solidFill>
                  <a:schemeClr val="tx1"/>
                </a:solidFill>
                <a:latin typeface="Arial"/>
                <a:cs typeface="Arial"/>
              </a:rPr>
              <a:t> </a:t>
            </a:r>
            <a:r>
              <a:rPr sz="2800" spc="-5" dirty="0">
                <a:solidFill>
                  <a:schemeClr val="tx1"/>
                </a:solidFill>
                <a:latin typeface="Arial"/>
                <a:cs typeface="Arial"/>
              </a:rPr>
              <a:t>resistencia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estabilización</a:t>
            </a:r>
            <a:r>
              <a:rPr sz="2800" dirty="0">
                <a:solidFill>
                  <a:schemeClr val="tx1"/>
                </a:solidFill>
                <a:latin typeface="Arial"/>
                <a:cs typeface="Arial"/>
              </a:rPr>
              <a:t> </a:t>
            </a:r>
            <a:r>
              <a:rPr sz="2800" spc="-5" dirty="0">
                <a:solidFill>
                  <a:schemeClr val="tx1"/>
                </a:solidFill>
                <a:latin typeface="Arial"/>
                <a:cs typeface="Arial"/>
              </a:rPr>
              <a:t>se</a:t>
            </a:r>
            <a:r>
              <a:rPr sz="2800" dirty="0">
                <a:solidFill>
                  <a:schemeClr val="tx1"/>
                </a:solidFill>
                <a:latin typeface="Arial"/>
                <a:cs typeface="Arial"/>
              </a:rPr>
              <a:t> </a:t>
            </a:r>
            <a:r>
              <a:rPr sz="2800" spc="-5" dirty="0">
                <a:solidFill>
                  <a:schemeClr val="tx1"/>
                </a:solidFill>
                <a:latin typeface="Arial"/>
                <a:cs typeface="Arial"/>
              </a:rPr>
              <a:t>selecciona</a:t>
            </a:r>
            <a:r>
              <a:rPr sz="2800" dirty="0">
                <a:solidFill>
                  <a:schemeClr val="tx1"/>
                </a:solidFill>
                <a:latin typeface="Arial"/>
                <a:cs typeface="Arial"/>
              </a:rPr>
              <a:t> </a:t>
            </a:r>
            <a:r>
              <a:rPr sz="2800" spc="-5" dirty="0">
                <a:solidFill>
                  <a:schemeClr val="tx1"/>
                </a:solidFill>
                <a:latin typeface="Arial"/>
                <a:cs typeface="Arial"/>
              </a:rPr>
              <a:t>de</a:t>
            </a:r>
            <a:r>
              <a:rPr sz="2800" dirty="0">
                <a:solidFill>
                  <a:schemeClr val="tx1"/>
                </a:solidFill>
                <a:latin typeface="Arial"/>
                <a:cs typeface="Arial"/>
              </a:rPr>
              <a:t> </a:t>
            </a:r>
            <a:r>
              <a:rPr sz="2800" spc="-5" dirty="0">
                <a:solidFill>
                  <a:schemeClr val="tx1"/>
                </a:solidFill>
                <a:latin typeface="Arial"/>
                <a:cs typeface="Arial"/>
              </a:rPr>
              <a:t>manera</a:t>
            </a:r>
            <a:r>
              <a:rPr sz="2800" dirty="0">
                <a:solidFill>
                  <a:schemeClr val="tx1"/>
                </a:solidFill>
                <a:latin typeface="Arial"/>
                <a:cs typeface="Arial"/>
              </a:rPr>
              <a:t> </a:t>
            </a:r>
            <a:r>
              <a:rPr sz="2800" spc="-5" dirty="0">
                <a:solidFill>
                  <a:schemeClr val="tx1"/>
                </a:solidFill>
                <a:latin typeface="Arial"/>
                <a:cs typeface="Arial"/>
              </a:rPr>
              <a:t>que</a:t>
            </a:r>
            <a:r>
              <a:rPr sz="2800" dirty="0">
                <a:solidFill>
                  <a:schemeClr val="tx1"/>
                </a:solidFill>
                <a:latin typeface="Arial"/>
                <a:cs typeface="Arial"/>
              </a:rPr>
              <a:t> </a:t>
            </a:r>
            <a:r>
              <a:rPr sz="2800" spc="-5" dirty="0">
                <a:solidFill>
                  <a:schemeClr val="tx1"/>
                </a:solidFill>
                <a:latin typeface="Arial"/>
                <a:cs typeface="Arial"/>
              </a:rPr>
              <a:t>la </a:t>
            </a:r>
            <a:r>
              <a:rPr sz="2800" spc="-430" dirty="0">
                <a:solidFill>
                  <a:schemeClr val="tx1"/>
                </a:solidFill>
                <a:latin typeface="Arial"/>
                <a:cs typeface="Arial"/>
              </a:rPr>
              <a:t> </a:t>
            </a:r>
            <a:r>
              <a:rPr sz="2800" spc="-5" dirty="0">
                <a:solidFill>
                  <a:schemeClr val="tx1"/>
                </a:solidFill>
                <a:latin typeface="Arial"/>
                <a:cs typeface="Arial"/>
              </a:rPr>
              <a:t>corriente de operación no exceda el valor ajusta aún en el caso </a:t>
            </a:r>
            <a:r>
              <a:rPr sz="2800" dirty="0">
                <a:solidFill>
                  <a:schemeClr val="tx1"/>
                </a:solidFill>
                <a:latin typeface="Arial"/>
                <a:cs typeface="Arial"/>
              </a:rPr>
              <a:t> </a:t>
            </a:r>
            <a:r>
              <a:rPr sz="2800" spc="-5" dirty="0">
                <a:solidFill>
                  <a:schemeClr val="tx1"/>
                </a:solidFill>
                <a:latin typeface="Arial"/>
                <a:cs typeface="Arial"/>
              </a:rPr>
              <a:t>eventual de una completa saturación del transformador de corriente </a:t>
            </a:r>
            <a:r>
              <a:rPr sz="2800" dirty="0">
                <a:solidFill>
                  <a:schemeClr val="tx1"/>
                </a:solidFill>
                <a:latin typeface="Arial"/>
                <a:cs typeface="Arial"/>
              </a:rPr>
              <a:t> </a:t>
            </a:r>
            <a:r>
              <a:rPr sz="2800" spc="-5" dirty="0">
                <a:solidFill>
                  <a:schemeClr val="tx1"/>
                </a:solidFill>
                <a:latin typeface="Arial"/>
                <a:cs typeface="Arial"/>
              </a:rPr>
              <a:t>que tenga el mayor valor de resistencia secundaria (situación más </a:t>
            </a:r>
            <a:r>
              <a:rPr sz="2800" dirty="0">
                <a:solidFill>
                  <a:schemeClr val="tx1"/>
                </a:solidFill>
                <a:latin typeface="Arial"/>
                <a:cs typeface="Arial"/>
              </a:rPr>
              <a:t> </a:t>
            </a:r>
            <a:r>
              <a:rPr sz="2800" spc="-5" dirty="0">
                <a:solidFill>
                  <a:schemeClr val="tx1"/>
                </a:solidFill>
                <a:latin typeface="Arial"/>
                <a:cs typeface="Arial"/>
              </a:rPr>
              <a:t>desfavorable debido </a:t>
            </a:r>
            <a:r>
              <a:rPr sz="2800" dirty="0">
                <a:solidFill>
                  <a:schemeClr val="tx1"/>
                </a:solidFill>
                <a:latin typeface="Arial"/>
                <a:cs typeface="Arial"/>
              </a:rPr>
              <a:t>a </a:t>
            </a:r>
            <a:r>
              <a:rPr sz="2800" spc="-5" dirty="0">
                <a:solidFill>
                  <a:schemeClr val="tx1"/>
                </a:solidFill>
                <a:latin typeface="Arial"/>
                <a:cs typeface="Arial"/>
              </a:rPr>
              <a:t>que una resistencia mayor fuerza el flujo de </a:t>
            </a:r>
            <a:r>
              <a:rPr sz="2800" dirty="0">
                <a:solidFill>
                  <a:schemeClr val="tx1"/>
                </a:solidFill>
                <a:latin typeface="Arial"/>
                <a:cs typeface="Arial"/>
              </a:rPr>
              <a:t> </a:t>
            </a:r>
            <a:r>
              <a:rPr sz="2800" spc="-5" dirty="0">
                <a:solidFill>
                  <a:schemeClr val="tx1"/>
                </a:solidFill>
                <a:latin typeface="Arial"/>
                <a:cs typeface="Arial"/>
              </a:rPr>
              <a:t>mayor</a:t>
            </a:r>
            <a:r>
              <a:rPr sz="2800" spc="5" dirty="0">
                <a:solidFill>
                  <a:schemeClr val="tx1"/>
                </a:solidFill>
                <a:latin typeface="Arial"/>
                <a:cs typeface="Arial"/>
              </a:rPr>
              <a:t> </a:t>
            </a:r>
            <a:r>
              <a:rPr sz="2800" spc="-5" dirty="0">
                <a:solidFill>
                  <a:schemeClr val="tx1"/>
                </a:solidFill>
                <a:latin typeface="Arial"/>
                <a:cs typeface="Arial"/>
              </a:rPr>
              <a:t>corriente</a:t>
            </a:r>
            <a:r>
              <a:rPr sz="2800" dirty="0">
                <a:solidFill>
                  <a:schemeClr val="tx1"/>
                </a:solidFill>
                <a:latin typeface="Arial"/>
                <a:cs typeface="Arial"/>
              </a:rPr>
              <a:t> </a:t>
            </a:r>
            <a:r>
              <a:rPr sz="2800" spc="-5" dirty="0">
                <a:solidFill>
                  <a:schemeClr val="tx1"/>
                </a:solidFill>
                <a:latin typeface="Arial"/>
                <a:cs typeface="Arial"/>
              </a:rPr>
              <a:t>por</a:t>
            </a:r>
            <a:r>
              <a:rPr sz="2800" dirty="0">
                <a:solidFill>
                  <a:schemeClr val="tx1"/>
                </a:solidFill>
                <a:latin typeface="Arial"/>
                <a:cs typeface="Arial"/>
              </a:rPr>
              <a:t> </a:t>
            </a:r>
            <a:r>
              <a:rPr sz="2800" spc="-5" dirty="0">
                <a:solidFill>
                  <a:schemeClr val="tx1"/>
                </a:solidFill>
                <a:latin typeface="Arial"/>
                <a:cs typeface="Arial"/>
              </a:rPr>
              <a:t>el</a:t>
            </a:r>
            <a:r>
              <a:rPr sz="2800" dirty="0">
                <a:solidFill>
                  <a:schemeClr val="tx1"/>
                </a:solidFill>
                <a:latin typeface="Arial"/>
                <a:cs typeface="Arial"/>
              </a:rPr>
              <a:t> </a:t>
            </a:r>
            <a:r>
              <a:rPr sz="2800" spc="-5" dirty="0">
                <a:solidFill>
                  <a:schemeClr val="tx1"/>
                </a:solidFill>
                <a:latin typeface="Arial"/>
                <a:cs typeface="Arial"/>
              </a:rPr>
              <a:t>circuito de operación, ver</a:t>
            </a:r>
            <a:r>
              <a:rPr sz="2800" spc="10" dirty="0">
                <a:solidFill>
                  <a:schemeClr val="tx1"/>
                </a:solidFill>
                <a:latin typeface="Arial"/>
                <a:cs typeface="Arial"/>
              </a:rPr>
              <a:t> </a:t>
            </a:r>
            <a:r>
              <a:rPr sz="2800" spc="-5" dirty="0">
                <a:solidFill>
                  <a:schemeClr val="tx1"/>
                </a:solidFill>
                <a:latin typeface="Arial"/>
                <a:cs typeface="Arial"/>
              </a:rPr>
              <a:t>Fig. </a:t>
            </a:r>
            <a:r>
              <a:rPr sz="2800" spc="-5" dirty="0" smtClean="0">
                <a:solidFill>
                  <a:schemeClr val="tx1"/>
                </a:solidFill>
                <a:latin typeface="Arial"/>
                <a:cs typeface="Arial"/>
              </a:rPr>
              <a:t>).</a:t>
            </a:r>
            <a:endParaRPr sz="2800" dirty="0">
              <a:solidFill>
                <a:schemeClr val="tx1"/>
              </a:solidFill>
              <a:latin typeface="Arial"/>
              <a:cs typeface="Arial"/>
            </a:endParaRPr>
          </a:p>
        </p:txBody>
      </p:sp>
      <p:sp>
        <p:nvSpPr>
          <p:cNvPr id="121" name="Rectángulo 120"/>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a:blip r:embed="rId3"/>
          <a:stretch>
            <a:fillRect/>
          </a:stretch>
        </p:blipFill>
        <p:spPr>
          <a:xfrm>
            <a:off x="4064000" y="4954961"/>
            <a:ext cx="9448800" cy="4427045"/>
          </a:xfrm>
          <a:prstGeom prst="rect">
            <a:avLst/>
          </a:prstGeom>
        </p:spPr>
      </p:pic>
    </p:spTree>
    <p:extLst>
      <p:ext uri="{BB962C8B-B14F-4D97-AF65-F5344CB8AC3E}">
        <p14:creationId xmlns:p14="http://schemas.microsoft.com/office/powerpoint/2010/main" val="531263078"/>
      </p:ext>
    </p:extLst>
  </p:cSld>
  <p:clrMapOvr>
    <a:masterClrMapping/>
  </p:clrMapOvr>
  <p:transition>
    <p:blind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539116" y="1600200"/>
            <a:ext cx="16763999" cy="7399462"/>
          </a:xfrm>
          <a:prstGeom prst="rect">
            <a:avLst/>
          </a:prstGeom>
        </p:spPr>
        <p:txBody>
          <a:bodyPr vert="horz" wrap="square" lIns="0" tIns="12700" rIns="0" bIns="0" rtlCol="0">
            <a:spAutoFit/>
          </a:bodyPr>
          <a:lstStyle/>
          <a:p>
            <a:pPr>
              <a:spcBef>
                <a:spcPts val="25"/>
              </a:spcBef>
            </a:pPr>
            <a:endParaRPr sz="2400" dirty="0" smtClean="0">
              <a:latin typeface="Arial"/>
              <a:cs typeface="Arial"/>
            </a:endParaRPr>
          </a:p>
          <a:p>
            <a:pPr marL="292100"/>
            <a:r>
              <a:rPr sz="2400" b="1" spc="-5" dirty="0" smtClean="0">
                <a:latin typeface="Arial"/>
                <a:cs typeface="Arial"/>
              </a:rPr>
              <a:t>2.</a:t>
            </a:r>
            <a:r>
              <a:rPr sz="2400" b="1" spc="405" dirty="0" smtClean="0">
                <a:latin typeface="Arial"/>
                <a:cs typeface="Arial"/>
              </a:rPr>
              <a:t> </a:t>
            </a:r>
            <a:r>
              <a:rPr sz="2400" b="1" spc="-5" dirty="0" err="1" smtClean="0">
                <a:latin typeface="Arial"/>
                <a:cs typeface="Arial"/>
              </a:rPr>
              <a:t>Protección</a:t>
            </a:r>
            <a:r>
              <a:rPr sz="2400" b="1" spc="10" dirty="0" smtClean="0">
                <a:latin typeface="Arial"/>
                <a:cs typeface="Arial"/>
              </a:rPr>
              <a:t> </a:t>
            </a:r>
            <a:r>
              <a:rPr sz="2400" b="1" spc="-5" dirty="0" smtClean="0">
                <a:latin typeface="Arial"/>
                <a:cs typeface="Arial"/>
              </a:rPr>
              <a:t>con</a:t>
            </a:r>
            <a:r>
              <a:rPr sz="2400" b="1" spc="10" dirty="0" smtClean="0">
                <a:latin typeface="Arial"/>
                <a:cs typeface="Arial"/>
              </a:rPr>
              <a:t> </a:t>
            </a:r>
            <a:r>
              <a:rPr sz="2400" b="1" spc="-5" dirty="0" err="1" smtClean="0">
                <a:latin typeface="Arial"/>
                <a:cs typeface="Arial"/>
              </a:rPr>
              <a:t>relés</a:t>
            </a:r>
            <a:r>
              <a:rPr sz="2400" b="1" spc="10" dirty="0" smtClean="0">
                <a:latin typeface="Arial"/>
                <a:cs typeface="Arial"/>
              </a:rPr>
              <a:t> </a:t>
            </a:r>
            <a:r>
              <a:rPr sz="2400" b="1" spc="-5" dirty="0" err="1" smtClean="0">
                <a:latin typeface="Arial"/>
                <a:cs typeface="Arial"/>
              </a:rPr>
              <a:t>diferenciales</a:t>
            </a:r>
            <a:r>
              <a:rPr sz="2400" b="1" spc="10" dirty="0" smtClean="0">
                <a:latin typeface="Arial"/>
                <a:cs typeface="Arial"/>
              </a:rPr>
              <a:t> </a:t>
            </a:r>
            <a:r>
              <a:rPr sz="2400" b="1" spc="-5" dirty="0" smtClean="0">
                <a:latin typeface="Arial"/>
                <a:cs typeface="Arial"/>
              </a:rPr>
              <a:t>de</a:t>
            </a:r>
            <a:r>
              <a:rPr sz="2400" b="1" spc="10" dirty="0" smtClean="0">
                <a:latin typeface="Arial"/>
                <a:cs typeface="Arial"/>
              </a:rPr>
              <a:t> </a:t>
            </a:r>
            <a:r>
              <a:rPr sz="2400" b="1" spc="-5" dirty="0" err="1" smtClean="0">
                <a:latin typeface="Arial"/>
                <a:cs typeface="Arial"/>
              </a:rPr>
              <a:t>porcentaje</a:t>
            </a:r>
            <a:endParaRPr sz="2400" dirty="0" smtClean="0">
              <a:latin typeface="Arial"/>
              <a:cs typeface="Arial"/>
            </a:endParaRPr>
          </a:p>
          <a:p>
            <a:pPr>
              <a:spcBef>
                <a:spcPts val="30"/>
              </a:spcBef>
            </a:pPr>
            <a:endParaRPr sz="2400" dirty="0">
              <a:latin typeface="Arial"/>
              <a:cs typeface="Arial"/>
            </a:endParaRPr>
          </a:p>
          <a:p>
            <a:pPr marL="63500" marR="55880" algn="just"/>
            <a:r>
              <a:rPr sz="2400" spc="-5" dirty="0">
                <a:latin typeface="Arial"/>
                <a:cs typeface="Arial"/>
              </a:rPr>
              <a:t>En la fig. 3a se muestra el esquema de la protección de una barra sencilla de cuatro salidas </a:t>
            </a:r>
            <a:r>
              <a:rPr sz="2400" dirty="0">
                <a:latin typeface="Arial"/>
                <a:cs typeface="Arial"/>
              </a:rPr>
              <a:t> </a:t>
            </a:r>
            <a:r>
              <a:rPr sz="2400" spc="-5" dirty="0">
                <a:latin typeface="Arial"/>
                <a:cs typeface="Arial"/>
              </a:rPr>
              <a:t>utilizando</a:t>
            </a:r>
            <a:r>
              <a:rPr sz="2400" dirty="0">
                <a:latin typeface="Arial"/>
                <a:cs typeface="Arial"/>
              </a:rPr>
              <a:t> </a:t>
            </a:r>
            <a:r>
              <a:rPr sz="2400" spc="-5" dirty="0">
                <a:latin typeface="Arial"/>
                <a:cs typeface="Arial"/>
              </a:rPr>
              <a:t>un</a:t>
            </a:r>
            <a:r>
              <a:rPr sz="2400" dirty="0">
                <a:latin typeface="Arial"/>
                <a:cs typeface="Arial"/>
              </a:rPr>
              <a:t> </a:t>
            </a:r>
            <a:r>
              <a:rPr sz="2400" spc="-5" dirty="0">
                <a:latin typeface="Arial"/>
                <a:cs typeface="Arial"/>
              </a:rPr>
              <a:t>relé</a:t>
            </a:r>
            <a:r>
              <a:rPr sz="2400" dirty="0">
                <a:latin typeface="Arial"/>
                <a:cs typeface="Arial"/>
              </a:rPr>
              <a:t> </a:t>
            </a:r>
            <a:r>
              <a:rPr sz="2400" spc="-5" dirty="0">
                <a:latin typeface="Arial"/>
                <a:cs typeface="Arial"/>
              </a:rPr>
              <a:t>de</a:t>
            </a:r>
            <a:r>
              <a:rPr sz="2400" dirty="0">
                <a:latin typeface="Arial"/>
                <a:cs typeface="Arial"/>
              </a:rPr>
              <a:t> </a:t>
            </a:r>
            <a:r>
              <a:rPr sz="2400" spc="-5" dirty="0">
                <a:latin typeface="Arial"/>
                <a:cs typeface="Arial"/>
              </a:rPr>
              <a:t>porcentaje</a:t>
            </a:r>
            <a:r>
              <a:rPr sz="2400" dirty="0">
                <a:latin typeface="Arial"/>
                <a:cs typeface="Arial"/>
              </a:rPr>
              <a:t> </a:t>
            </a:r>
            <a:r>
              <a:rPr sz="2400" spc="-5" dirty="0">
                <a:latin typeface="Arial"/>
                <a:cs typeface="Arial"/>
              </a:rPr>
              <a:t>diferencial.</a:t>
            </a:r>
            <a:r>
              <a:rPr sz="2400" dirty="0">
                <a:latin typeface="Arial"/>
                <a:cs typeface="Arial"/>
              </a:rPr>
              <a:t> </a:t>
            </a:r>
            <a:r>
              <a:rPr sz="2400" spc="-5" dirty="0">
                <a:latin typeface="Arial"/>
                <a:cs typeface="Arial"/>
              </a:rPr>
              <a:t>Se</a:t>
            </a:r>
            <a:r>
              <a:rPr sz="2400" dirty="0">
                <a:latin typeface="Arial"/>
                <a:cs typeface="Arial"/>
              </a:rPr>
              <a:t> </a:t>
            </a:r>
            <a:r>
              <a:rPr sz="2400" spc="-5" dirty="0">
                <a:latin typeface="Arial"/>
                <a:cs typeface="Arial"/>
              </a:rPr>
              <a:t>ha</a:t>
            </a:r>
            <a:r>
              <a:rPr sz="2400" dirty="0">
                <a:latin typeface="Arial"/>
                <a:cs typeface="Arial"/>
              </a:rPr>
              <a:t> </a:t>
            </a:r>
            <a:r>
              <a:rPr sz="2400" spc="-5" dirty="0">
                <a:latin typeface="Arial"/>
                <a:cs typeface="Arial"/>
              </a:rPr>
              <a:t>supuesto</a:t>
            </a:r>
            <a:r>
              <a:rPr sz="2400" dirty="0">
                <a:latin typeface="Arial"/>
                <a:cs typeface="Arial"/>
              </a:rPr>
              <a:t> </a:t>
            </a:r>
            <a:r>
              <a:rPr sz="2400" spc="-5" dirty="0">
                <a:latin typeface="Arial"/>
                <a:cs typeface="Arial"/>
              </a:rPr>
              <a:t>que</a:t>
            </a:r>
            <a:r>
              <a:rPr sz="2400" dirty="0">
                <a:latin typeface="Arial"/>
                <a:cs typeface="Arial"/>
              </a:rPr>
              <a:t> </a:t>
            </a:r>
            <a:r>
              <a:rPr sz="2400" spc="-5" dirty="0">
                <a:latin typeface="Arial"/>
                <a:cs typeface="Arial"/>
              </a:rPr>
              <a:t>existen</a:t>
            </a:r>
            <a:r>
              <a:rPr sz="2400" spc="320" dirty="0">
                <a:latin typeface="Arial"/>
                <a:cs typeface="Arial"/>
              </a:rPr>
              <a:t> </a:t>
            </a:r>
            <a:r>
              <a:rPr sz="2400" spc="-5" dirty="0">
                <a:latin typeface="Arial"/>
                <a:cs typeface="Arial"/>
              </a:rPr>
              <a:t>fuentes</a:t>
            </a:r>
            <a:r>
              <a:rPr sz="2400" spc="325" dirty="0">
                <a:latin typeface="Arial"/>
                <a:cs typeface="Arial"/>
              </a:rPr>
              <a:t> </a:t>
            </a:r>
            <a:r>
              <a:rPr sz="2400" spc="-5" dirty="0">
                <a:latin typeface="Arial"/>
                <a:cs typeface="Arial"/>
              </a:rPr>
              <a:t>de </a:t>
            </a:r>
            <a:r>
              <a:rPr sz="2400" dirty="0">
                <a:latin typeface="Arial"/>
                <a:cs typeface="Arial"/>
              </a:rPr>
              <a:t> </a:t>
            </a:r>
            <a:r>
              <a:rPr sz="2400" spc="-5" dirty="0">
                <a:latin typeface="Arial"/>
                <a:cs typeface="Arial"/>
              </a:rPr>
              <a:t>generación en todas las líneas, por lo que se requiere un relé con cuatro elementos de </a:t>
            </a:r>
            <a:r>
              <a:rPr sz="2400" dirty="0">
                <a:latin typeface="Arial"/>
                <a:cs typeface="Arial"/>
              </a:rPr>
              <a:t> </a:t>
            </a:r>
            <a:r>
              <a:rPr sz="2400" spc="-5" dirty="0">
                <a:latin typeface="Arial"/>
                <a:cs typeface="Arial"/>
              </a:rPr>
              <a:t>retención. </a:t>
            </a:r>
            <a:endParaRPr lang="en-US" sz="2400" spc="-5" dirty="0" smtClean="0">
              <a:latin typeface="Arial"/>
              <a:cs typeface="Arial"/>
            </a:endParaRPr>
          </a:p>
          <a:p>
            <a:pPr marL="63500" marR="55880" algn="just"/>
            <a:endParaRPr lang="en-US" sz="2400" spc="-5" dirty="0">
              <a:latin typeface="Arial"/>
              <a:cs typeface="Arial"/>
            </a:endParaRPr>
          </a:p>
          <a:p>
            <a:pPr marL="63500" marR="55880" algn="just"/>
            <a:r>
              <a:rPr sz="2400" spc="-5" dirty="0" smtClean="0">
                <a:latin typeface="Arial"/>
                <a:cs typeface="Arial"/>
              </a:rPr>
              <a:t>La </a:t>
            </a:r>
            <a:r>
              <a:rPr sz="2400" dirty="0">
                <a:latin typeface="Arial"/>
                <a:cs typeface="Arial"/>
              </a:rPr>
              <a:t>fig. </a:t>
            </a:r>
            <a:r>
              <a:rPr sz="2400" spc="-5" dirty="0">
                <a:latin typeface="Arial"/>
                <a:cs typeface="Arial"/>
              </a:rPr>
              <a:t>3c muestra un esquema trifásico de conexiones. Los TI de las líneas que no </a:t>
            </a:r>
            <a:r>
              <a:rPr sz="2400" dirty="0">
                <a:latin typeface="Arial"/>
                <a:cs typeface="Arial"/>
              </a:rPr>
              <a:t> </a:t>
            </a:r>
            <a:r>
              <a:rPr sz="2400" spc="-5" dirty="0">
                <a:latin typeface="Arial"/>
                <a:cs typeface="Arial"/>
              </a:rPr>
              <a:t>tienen fuentes de generación </a:t>
            </a:r>
            <a:r>
              <a:rPr sz="2400" dirty="0">
                <a:latin typeface="Arial"/>
                <a:cs typeface="Arial"/>
              </a:rPr>
              <a:t>o </a:t>
            </a:r>
            <a:r>
              <a:rPr sz="2400" spc="-5" dirty="0">
                <a:latin typeface="Arial"/>
                <a:cs typeface="Arial"/>
              </a:rPr>
              <a:t>que tienen fuentes de capacidades muy pequeñas pueden </a:t>
            </a:r>
            <a:r>
              <a:rPr sz="2400" dirty="0">
                <a:latin typeface="Arial"/>
                <a:cs typeface="Arial"/>
              </a:rPr>
              <a:t> </a:t>
            </a:r>
            <a:r>
              <a:rPr sz="2400" spc="-5" dirty="0">
                <a:latin typeface="Arial"/>
                <a:cs typeface="Arial"/>
              </a:rPr>
              <a:t>unirse en paralelo por secundario, </a:t>
            </a:r>
            <a:r>
              <a:rPr sz="2400" dirty="0">
                <a:latin typeface="Arial"/>
                <a:cs typeface="Arial"/>
              </a:rPr>
              <a:t>y </a:t>
            </a:r>
            <a:r>
              <a:rPr sz="2400" spc="-5" dirty="0">
                <a:latin typeface="Arial"/>
                <a:cs typeface="Arial"/>
              </a:rPr>
              <a:t>conectarse </a:t>
            </a:r>
            <a:r>
              <a:rPr sz="2400" dirty="0">
                <a:latin typeface="Arial"/>
                <a:cs typeface="Arial"/>
              </a:rPr>
              <a:t>a </a:t>
            </a:r>
            <a:r>
              <a:rPr sz="2400" spc="-5" dirty="0">
                <a:latin typeface="Arial"/>
                <a:cs typeface="Arial"/>
              </a:rPr>
              <a:t>un solo elemento de retención (ver </a:t>
            </a:r>
            <a:r>
              <a:rPr sz="2400" dirty="0">
                <a:latin typeface="Arial"/>
                <a:cs typeface="Arial"/>
              </a:rPr>
              <a:t>fig.</a:t>
            </a:r>
            <a:r>
              <a:rPr sz="2400" spc="5" dirty="0">
                <a:latin typeface="Arial"/>
                <a:cs typeface="Arial"/>
              </a:rPr>
              <a:t> </a:t>
            </a:r>
            <a:r>
              <a:rPr sz="2400" spc="-5" dirty="0">
                <a:latin typeface="Arial"/>
                <a:cs typeface="Arial"/>
              </a:rPr>
              <a:t>3b). </a:t>
            </a:r>
            <a:r>
              <a:rPr sz="2400" dirty="0">
                <a:latin typeface="Arial"/>
                <a:cs typeface="Arial"/>
              </a:rPr>
              <a:t> </a:t>
            </a:r>
            <a:endParaRPr lang="en-US" sz="2400" dirty="0" smtClean="0">
              <a:latin typeface="Arial"/>
              <a:cs typeface="Arial"/>
            </a:endParaRPr>
          </a:p>
          <a:p>
            <a:pPr marL="63500" marR="55880" algn="just"/>
            <a:endParaRPr lang="en-US" sz="2400" spc="-5" dirty="0">
              <a:latin typeface="Arial"/>
              <a:cs typeface="Arial"/>
            </a:endParaRPr>
          </a:p>
          <a:p>
            <a:pPr marL="63500" marR="55880" algn="just"/>
            <a:r>
              <a:rPr sz="2400" spc="-5" dirty="0" smtClean="0">
                <a:latin typeface="Arial"/>
                <a:cs typeface="Arial"/>
              </a:rPr>
              <a:t>La </a:t>
            </a:r>
            <a:r>
              <a:rPr sz="2400" spc="-5" dirty="0">
                <a:latin typeface="Arial"/>
                <a:cs typeface="Arial"/>
              </a:rPr>
              <a:t>cantidad de TI que puede conectarse en paralelo depende de la In del elemento de </a:t>
            </a:r>
            <a:r>
              <a:rPr sz="2400" dirty="0">
                <a:latin typeface="Arial"/>
                <a:cs typeface="Arial"/>
              </a:rPr>
              <a:t> </a:t>
            </a:r>
            <a:r>
              <a:rPr sz="2400" spc="-5" dirty="0">
                <a:latin typeface="Arial"/>
                <a:cs typeface="Arial"/>
              </a:rPr>
              <a:t>retención del relé, que puede ser del orden de 15 A. Un inconveniente de este esquema es </a:t>
            </a:r>
            <a:r>
              <a:rPr sz="2400" dirty="0">
                <a:latin typeface="Arial"/>
                <a:cs typeface="Arial"/>
              </a:rPr>
              <a:t> </a:t>
            </a:r>
            <a:r>
              <a:rPr sz="2400" spc="-5" dirty="0">
                <a:latin typeface="Arial"/>
                <a:cs typeface="Arial"/>
              </a:rPr>
              <a:t>que</a:t>
            </a:r>
            <a:r>
              <a:rPr sz="2400" dirty="0">
                <a:latin typeface="Arial"/>
                <a:cs typeface="Arial"/>
              </a:rPr>
              <a:t> </a:t>
            </a:r>
            <a:r>
              <a:rPr sz="2400" spc="-5" dirty="0">
                <a:latin typeface="Arial"/>
                <a:cs typeface="Arial"/>
              </a:rPr>
              <a:t>se</a:t>
            </a:r>
            <a:r>
              <a:rPr sz="2400" dirty="0">
                <a:latin typeface="Arial"/>
                <a:cs typeface="Arial"/>
              </a:rPr>
              <a:t> </a:t>
            </a:r>
            <a:r>
              <a:rPr sz="2400" spc="-5" dirty="0">
                <a:latin typeface="Arial"/>
                <a:cs typeface="Arial"/>
              </a:rPr>
              <a:t>requiere</a:t>
            </a:r>
            <a:r>
              <a:rPr sz="2400" dirty="0">
                <a:latin typeface="Arial"/>
                <a:cs typeface="Arial"/>
              </a:rPr>
              <a:t> </a:t>
            </a:r>
            <a:r>
              <a:rPr sz="2400" spc="-5" dirty="0">
                <a:latin typeface="Arial"/>
                <a:cs typeface="Arial"/>
              </a:rPr>
              <a:t>llevar</a:t>
            </a:r>
            <a:r>
              <a:rPr sz="2400" dirty="0">
                <a:latin typeface="Arial"/>
                <a:cs typeface="Arial"/>
              </a:rPr>
              <a:t> a</a:t>
            </a:r>
            <a:r>
              <a:rPr sz="2400" spc="5" dirty="0">
                <a:latin typeface="Arial"/>
                <a:cs typeface="Arial"/>
              </a:rPr>
              <a:t> </a:t>
            </a:r>
            <a:r>
              <a:rPr sz="2400" spc="-5" dirty="0">
                <a:latin typeface="Arial"/>
                <a:cs typeface="Arial"/>
              </a:rPr>
              <a:t>la</a:t>
            </a:r>
            <a:r>
              <a:rPr sz="2400" dirty="0">
                <a:latin typeface="Arial"/>
                <a:cs typeface="Arial"/>
              </a:rPr>
              <a:t> </a:t>
            </a:r>
            <a:r>
              <a:rPr sz="2400" spc="-5" dirty="0">
                <a:latin typeface="Arial"/>
                <a:cs typeface="Arial"/>
              </a:rPr>
              <a:t>sala</a:t>
            </a:r>
            <a:r>
              <a:rPr sz="2400" dirty="0">
                <a:latin typeface="Arial"/>
                <a:cs typeface="Arial"/>
              </a:rPr>
              <a:t> </a:t>
            </a:r>
            <a:r>
              <a:rPr sz="2400" spc="-5" dirty="0">
                <a:latin typeface="Arial"/>
                <a:cs typeface="Arial"/>
              </a:rPr>
              <a:t>de</a:t>
            </a:r>
            <a:r>
              <a:rPr sz="2400" dirty="0">
                <a:latin typeface="Arial"/>
                <a:cs typeface="Arial"/>
              </a:rPr>
              <a:t> </a:t>
            </a:r>
            <a:r>
              <a:rPr sz="2400" spc="-5" dirty="0">
                <a:latin typeface="Arial"/>
                <a:cs typeface="Arial"/>
              </a:rPr>
              <a:t>control</a:t>
            </a:r>
            <a:r>
              <a:rPr sz="2400" dirty="0">
                <a:latin typeface="Arial"/>
                <a:cs typeface="Arial"/>
              </a:rPr>
              <a:t> </a:t>
            </a:r>
            <a:r>
              <a:rPr sz="2400" spc="-5" dirty="0">
                <a:latin typeface="Arial"/>
                <a:cs typeface="Arial"/>
              </a:rPr>
              <a:t>de</a:t>
            </a:r>
            <a:r>
              <a:rPr sz="2400" dirty="0">
                <a:latin typeface="Arial"/>
                <a:cs typeface="Arial"/>
              </a:rPr>
              <a:t> </a:t>
            </a:r>
            <a:r>
              <a:rPr sz="2400" spc="-5" dirty="0">
                <a:latin typeface="Arial"/>
                <a:cs typeface="Arial"/>
              </a:rPr>
              <a:t>la</a:t>
            </a:r>
            <a:r>
              <a:rPr sz="2400" dirty="0">
                <a:latin typeface="Arial"/>
                <a:cs typeface="Arial"/>
              </a:rPr>
              <a:t> </a:t>
            </a:r>
            <a:r>
              <a:rPr sz="2400" spc="-5" dirty="0">
                <a:latin typeface="Arial"/>
                <a:cs typeface="Arial"/>
              </a:rPr>
              <a:t>subestación</a:t>
            </a:r>
            <a:r>
              <a:rPr sz="2400" dirty="0">
                <a:latin typeface="Arial"/>
                <a:cs typeface="Arial"/>
              </a:rPr>
              <a:t> </a:t>
            </a:r>
            <a:r>
              <a:rPr sz="2400" spc="-5" dirty="0">
                <a:latin typeface="Arial"/>
                <a:cs typeface="Arial"/>
              </a:rPr>
              <a:t>(donde</a:t>
            </a:r>
            <a:r>
              <a:rPr sz="2400" dirty="0">
                <a:latin typeface="Arial"/>
                <a:cs typeface="Arial"/>
              </a:rPr>
              <a:t> </a:t>
            </a:r>
            <a:r>
              <a:rPr sz="2400" spc="-5" dirty="0">
                <a:latin typeface="Arial"/>
                <a:cs typeface="Arial"/>
              </a:rPr>
              <a:t>está</a:t>
            </a:r>
            <a:r>
              <a:rPr sz="2400" dirty="0">
                <a:latin typeface="Arial"/>
                <a:cs typeface="Arial"/>
              </a:rPr>
              <a:t> </a:t>
            </a:r>
            <a:r>
              <a:rPr sz="2400" spc="-5" dirty="0">
                <a:latin typeface="Arial"/>
                <a:cs typeface="Arial"/>
              </a:rPr>
              <a:t>el</a:t>
            </a:r>
            <a:r>
              <a:rPr sz="2400" dirty="0">
                <a:latin typeface="Arial"/>
                <a:cs typeface="Arial"/>
              </a:rPr>
              <a:t> </a:t>
            </a:r>
            <a:r>
              <a:rPr sz="2400" spc="-5" dirty="0">
                <a:latin typeface="Arial"/>
                <a:cs typeface="Arial"/>
              </a:rPr>
              <a:t>relé)</a:t>
            </a:r>
            <a:r>
              <a:rPr sz="2400" dirty="0">
                <a:latin typeface="Arial"/>
                <a:cs typeface="Arial"/>
              </a:rPr>
              <a:t> </a:t>
            </a:r>
            <a:r>
              <a:rPr sz="2400" spc="-5" dirty="0">
                <a:latin typeface="Arial"/>
                <a:cs typeface="Arial"/>
              </a:rPr>
              <a:t>los </a:t>
            </a:r>
            <a:r>
              <a:rPr sz="2400" dirty="0">
                <a:latin typeface="Arial"/>
                <a:cs typeface="Arial"/>
              </a:rPr>
              <a:t> </a:t>
            </a:r>
            <a:r>
              <a:rPr sz="2400" spc="-5" dirty="0">
                <a:latin typeface="Arial"/>
                <a:cs typeface="Arial"/>
              </a:rPr>
              <a:t>conductores</a:t>
            </a:r>
            <a:r>
              <a:rPr sz="2400" dirty="0">
                <a:latin typeface="Arial"/>
                <a:cs typeface="Arial"/>
              </a:rPr>
              <a:t> </a:t>
            </a:r>
            <a:r>
              <a:rPr sz="2400" spc="-5" dirty="0">
                <a:latin typeface="Arial"/>
                <a:cs typeface="Arial"/>
              </a:rPr>
              <a:t>de conexión de todos los TI. </a:t>
            </a:r>
            <a:endParaRPr lang="en-US" sz="2400" spc="-5" dirty="0" smtClean="0">
              <a:latin typeface="Arial"/>
              <a:cs typeface="Arial"/>
            </a:endParaRPr>
          </a:p>
          <a:p>
            <a:pPr marL="63500" marR="55880" algn="just"/>
            <a:endParaRPr lang="en-US" sz="2400" spc="-5" dirty="0">
              <a:latin typeface="Arial"/>
              <a:cs typeface="Arial"/>
            </a:endParaRPr>
          </a:p>
          <a:p>
            <a:pPr marL="63500" marR="55880" algn="just"/>
            <a:r>
              <a:rPr sz="2400" spc="-5" dirty="0" smtClean="0">
                <a:latin typeface="Arial"/>
                <a:cs typeface="Arial"/>
              </a:rPr>
              <a:t>Los </a:t>
            </a:r>
            <a:r>
              <a:rPr sz="2400" spc="-5" dirty="0">
                <a:latin typeface="Arial"/>
                <a:cs typeface="Arial"/>
              </a:rPr>
              <a:t>relés de porcentaje diferencial para protección </a:t>
            </a:r>
            <a:r>
              <a:rPr sz="2400" dirty="0">
                <a:latin typeface="Arial"/>
                <a:cs typeface="Arial"/>
              </a:rPr>
              <a:t> </a:t>
            </a:r>
            <a:r>
              <a:rPr sz="2400" spc="-5" dirty="0">
                <a:latin typeface="Arial"/>
                <a:cs typeface="Arial"/>
              </a:rPr>
              <a:t>de barras tienen por lo general seis elementos de retención. Si la barra tiene más circuitos es </a:t>
            </a:r>
            <a:r>
              <a:rPr sz="2400" dirty="0">
                <a:latin typeface="Arial"/>
                <a:cs typeface="Arial"/>
              </a:rPr>
              <a:t> </a:t>
            </a:r>
            <a:r>
              <a:rPr sz="2400" spc="-5" dirty="0">
                <a:latin typeface="Arial"/>
                <a:cs typeface="Arial"/>
              </a:rPr>
              <a:t>necesario utilizar más de un relé por fase. </a:t>
            </a:r>
            <a:endParaRPr lang="en-US" sz="2400" spc="-5" dirty="0" smtClean="0">
              <a:latin typeface="Arial"/>
              <a:cs typeface="Arial"/>
            </a:endParaRPr>
          </a:p>
          <a:p>
            <a:pPr marL="63500" marR="55880" algn="just"/>
            <a:endParaRPr lang="en-US" sz="2400" spc="-5" dirty="0">
              <a:latin typeface="Arial"/>
              <a:cs typeface="Arial"/>
            </a:endParaRPr>
          </a:p>
          <a:p>
            <a:pPr marL="63500" marR="55880" algn="just"/>
            <a:r>
              <a:rPr sz="2400" spc="-5" dirty="0" smtClean="0">
                <a:latin typeface="Arial"/>
                <a:cs typeface="Arial"/>
              </a:rPr>
              <a:t>Se </a:t>
            </a:r>
            <a:r>
              <a:rPr sz="2400" dirty="0">
                <a:latin typeface="Arial"/>
                <a:cs typeface="Arial"/>
              </a:rPr>
              <a:t>trata </a:t>
            </a:r>
            <a:r>
              <a:rPr sz="2400" spc="-5" dirty="0">
                <a:latin typeface="Arial"/>
                <a:cs typeface="Arial"/>
              </a:rPr>
              <a:t>de relés con características </a:t>
            </a:r>
            <a:r>
              <a:rPr sz="2400" dirty="0">
                <a:latin typeface="Arial"/>
                <a:cs typeface="Arial"/>
              </a:rPr>
              <a:t>d </a:t>
            </a:r>
            <a:r>
              <a:rPr sz="2400" spc="-5" dirty="0">
                <a:latin typeface="Arial"/>
                <a:cs typeface="Arial"/>
              </a:rPr>
              <a:t>pendiente </a:t>
            </a:r>
            <a:r>
              <a:rPr sz="2400" dirty="0">
                <a:latin typeface="Arial"/>
                <a:cs typeface="Arial"/>
              </a:rPr>
              <a:t> </a:t>
            </a:r>
            <a:r>
              <a:rPr sz="2400" spc="-5" dirty="0">
                <a:latin typeface="Arial"/>
                <a:cs typeface="Arial"/>
              </a:rPr>
              <a:t>variables, para</a:t>
            </a:r>
            <a:r>
              <a:rPr sz="2400" dirty="0">
                <a:latin typeface="Arial"/>
                <a:cs typeface="Arial"/>
              </a:rPr>
              <a:t> </a:t>
            </a:r>
            <a:r>
              <a:rPr sz="2400" spc="-5" dirty="0">
                <a:latin typeface="Arial"/>
                <a:cs typeface="Arial"/>
              </a:rPr>
              <a:t>lograr</a:t>
            </a:r>
            <a:r>
              <a:rPr sz="2400" dirty="0">
                <a:latin typeface="Arial"/>
                <a:cs typeface="Arial"/>
              </a:rPr>
              <a:t> </a:t>
            </a:r>
            <a:r>
              <a:rPr sz="2400" spc="-5" dirty="0">
                <a:latin typeface="Arial"/>
                <a:cs typeface="Arial"/>
              </a:rPr>
              <a:t>una mayor</a:t>
            </a:r>
            <a:r>
              <a:rPr sz="2400" dirty="0">
                <a:latin typeface="Arial"/>
                <a:cs typeface="Arial"/>
              </a:rPr>
              <a:t> </a:t>
            </a:r>
            <a:r>
              <a:rPr sz="2400" spc="-5" dirty="0">
                <a:latin typeface="Arial"/>
                <a:cs typeface="Arial"/>
              </a:rPr>
              <a:t>inmunidad</a:t>
            </a:r>
            <a:r>
              <a:rPr sz="2400" dirty="0">
                <a:latin typeface="Arial"/>
                <a:cs typeface="Arial"/>
              </a:rPr>
              <a:t> a </a:t>
            </a:r>
            <a:r>
              <a:rPr sz="2400" spc="-5" dirty="0">
                <a:latin typeface="Arial"/>
                <a:cs typeface="Arial"/>
              </a:rPr>
              <a:t>la corriente</a:t>
            </a:r>
            <a:r>
              <a:rPr sz="2400" dirty="0">
                <a:latin typeface="Arial"/>
                <a:cs typeface="Arial"/>
              </a:rPr>
              <a:t> </a:t>
            </a:r>
            <a:r>
              <a:rPr sz="2400" spc="-5" dirty="0">
                <a:latin typeface="Arial"/>
                <a:cs typeface="Arial"/>
              </a:rPr>
              <a:t>diferencial</a:t>
            </a:r>
            <a:r>
              <a:rPr sz="2400" dirty="0">
                <a:latin typeface="Arial"/>
                <a:cs typeface="Arial"/>
              </a:rPr>
              <a:t> </a:t>
            </a:r>
            <a:r>
              <a:rPr sz="2400" spc="-5" dirty="0">
                <a:latin typeface="Arial"/>
                <a:cs typeface="Arial"/>
              </a:rPr>
              <a:t>de</a:t>
            </a:r>
            <a:r>
              <a:rPr sz="2400" dirty="0">
                <a:latin typeface="Arial"/>
                <a:cs typeface="Arial"/>
              </a:rPr>
              <a:t> </a:t>
            </a:r>
            <a:r>
              <a:rPr sz="2400" spc="-5" dirty="0">
                <a:latin typeface="Arial"/>
                <a:cs typeface="Arial"/>
              </a:rPr>
              <a:t>error.</a:t>
            </a:r>
            <a:endParaRPr sz="2400" dirty="0">
              <a:latin typeface="Arial"/>
              <a:cs typeface="Arial"/>
            </a:endParaRPr>
          </a:p>
        </p:txBody>
      </p:sp>
    </p:spTree>
    <p:extLst>
      <p:ext uri="{BB962C8B-B14F-4D97-AF65-F5344CB8AC3E}">
        <p14:creationId xmlns:p14="http://schemas.microsoft.com/office/powerpoint/2010/main" val="819522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2600" y="668527"/>
            <a:ext cx="16840199" cy="2215607"/>
          </a:xfrm>
          <a:prstGeom prst="rect">
            <a:avLst/>
          </a:prstGeom>
        </p:spPr>
        <p:txBody>
          <a:bodyPr vert="horz" wrap="square" lIns="0" tIns="12700" rIns="0" bIns="0" rtlCol="0">
            <a:spAutoFit/>
          </a:bodyPr>
          <a:lstStyle/>
          <a:p>
            <a:pPr marL="12700" marR="5080" algn="just">
              <a:lnSpc>
                <a:spcPct val="114999"/>
              </a:lnSpc>
              <a:spcBef>
                <a:spcPts val="100"/>
              </a:spcBef>
            </a:pPr>
            <a:r>
              <a:rPr spc="-5" dirty="0">
                <a:latin typeface="Arial"/>
                <a:cs typeface="Arial"/>
              </a:rPr>
              <a:t>Cuando</a:t>
            </a:r>
            <a:r>
              <a:rPr dirty="0">
                <a:latin typeface="Arial"/>
                <a:cs typeface="Arial"/>
              </a:rPr>
              <a:t> </a:t>
            </a:r>
            <a:r>
              <a:rPr spc="-5" dirty="0">
                <a:latin typeface="Arial"/>
                <a:cs typeface="Arial"/>
              </a:rPr>
              <a:t>se</a:t>
            </a:r>
            <a:r>
              <a:rPr dirty="0">
                <a:latin typeface="Arial"/>
                <a:cs typeface="Arial"/>
              </a:rPr>
              <a:t> </a:t>
            </a:r>
            <a:r>
              <a:rPr spc="-5" dirty="0">
                <a:latin typeface="Arial"/>
                <a:cs typeface="Arial"/>
              </a:rPr>
              <a:t>toman</a:t>
            </a:r>
            <a:r>
              <a:rPr dirty="0">
                <a:latin typeface="Arial"/>
                <a:cs typeface="Arial"/>
              </a:rPr>
              <a:t> </a:t>
            </a:r>
            <a:r>
              <a:rPr spc="-5" dirty="0">
                <a:latin typeface="Arial"/>
                <a:cs typeface="Arial"/>
              </a:rPr>
              <a:t>medidas</a:t>
            </a:r>
            <a:r>
              <a:rPr dirty="0">
                <a:latin typeface="Arial"/>
                <a:cs typeface="Arial"/>
              </a:rPr>
              <a:t> </a:t>
            </a:r>
            <a:r>
              <a:rPr spc="-5" dirty="0">
                <a:latin typeface="Arial"/>
                <a:cs typeface="Arial"/>
              </a:rPr>
              <a:t>para</a:t>
            </a:r>
            <a:r>
              <a:rPr dirty="0">
                <a:latin typeface="Arial"/>
                <a:cs typeface="Arial"/>
              </a:rPr>
              <a:t> </a:t>
            </a:r>
            <a:r>
              <a:rPr spc="-5" dirty="0">
                <a:latin typeface="Arial"/>
                <a:cs typeface="Arial"/>
              </a:rPr>
              <a:t>mantener</a:t>
            </a:r>
            <a:r>
              <a:rPr dirty="0">
                <a:latin typeface="Arial"/>
                <a:cs typeface="Arial"/>
              </a:rPr>
              <a:t> </a:t>
            </a:r>
            <a:r>
              <a:rPr spc="-5" dirty="0">
                <a:latin typeface="Arial"/>
                <a:cs typeface="Arial"/>
              </a:rPr>
              <a:t>baja</a:t>
            </a:r>
            <a:r>
              <a:rPr dirty="0">
                <a:latin typeface="Arial"/>
                <a:cs typeface="Arial"/>
              </a:rPr>
              <a:t> </a:t>
            </a:r>
            <a:r>
              <a:rPr spc="-5" dirty="0">
                <a:latin typeface="Arial"/>
                <a:cs typeface="Arial"/>
              </a:rPr>
              <a:t>la</a:t>
            </a:r>
            <a:r>
              <a:rPr dirty="0">
                <a:latin typeface="Arial"/>
                <a:cs typeface="Arial"/>
              </a:rPr>
              <a:t> </a:t>
            </a:r>
            <a:r>
              <a:rPr spc="-5" dirty="0">
                <a:latin typeface="Arial"/>
                <a:cs typeface="Arial"/>
              </a:rPr>
              <a:t>carga</a:t>
            </a:r>
            <a:r>
              <a:rPr dirty="0">
                <a:latin typeface="Arial"/>
                <a:cs typeface="Arial"/>
              </a:rPr>
              <a:t> </a:t>
            </a:r>
            <a:r>
              <a:rPr spc="-5" dirty="0">
                <a:latin typeface="Arial"/>
                <a:cs typeface="Arial"/>
              </a:rPr>
              <a:t>de</a:t>
            </a:r>
            <a:r>
              <a:rPr dirty="0">
                <a:latin typeface="Arial"/>
                <a:cs typeface="Arial"/>
              </a:rPr>
              <a:t> </a:t>
            </a:r>
            <a:r>
              <a:rPr spc="-5" dirty="0">
                <a:latin typeface="Arial"/>
                <a:cs typeface="Arial"/>
              </a:rPr>
              <a:t>los</a:t>
            </a:r>
            <a:r>
              <a:rPr dirty="0">
                <a:latin typeface="Arial"/>
                <a:cs typeface="Arial"/>
              </a:rPr>
              <a:t> </a:t>
            </a:r>
            <a:r>
              <a:rPr spc="-5" dirty="0">
                <a:latin typeface="Arial"/>
                <a:cs typeface="Arial"/>
              </a:rPr>
              <a:t>TI</a:t>
            </a:r>
            <a:r>
              <a:rPr dirty="0">
                <a:latin typeface="Arial"/>
                <a:cs typeface="Arial"/>
              </a:rPr>
              <a:t> y</a:t>
            </a:r>
            <a:r>
              <a:rPr spc="5" dirty="0">
                <a:latin typeface="Arial"/>
                <a:cs typeface="Arial"/>
              </a:rPr>
              <a:t> </a:t>
            </a:r>
            <a:r>
              <a:rPr spc="-5" dirty="0">
                <a:latin typeface="Arial"/>
                <a:cs typeface="Arial"/>
              </a:rPr>
              <a:t>se</a:t>
            </a:r>
            <a:r>
              <a:rPr dirty="0">
                <a:latin typeface="Arial"/>
                <a:cs typeface="Arial"/>
              </a:rPr>
              <a:t> </a:t>
            </a:r>
            <a:r>
              <a:rPr spc="-5" dirty="0">
                <a:latin typeface="Arial"/>
                <a:cs typeface="Arial"/>
              </a:rPr>
              <a:t>seleccionan </a:t>
            </a:r>
            <a:r>
              <a:rPr dirty="0">
                <a:latin typeface="Arial"/>
                <a:cs typeface="Arial"/>
              </a:rPr>
              <a:t> </a:t>
            </a:r>
            <a:r>
              <a:rPr spc="-5" dirty="0">
                <a:latin typeface="Arial"/>
                <a:cs typeface="Arial"/>
              </a:rPr>
              <a:t>adecuadamente sus relaciones de transformación </a:t>
            </a:r>
            <a:r>
              <a:rPr dirty="0">
                <a:latin typeface="Arial"/>
                <a:cs typeface="Arial"/>
              </a:rPr>
              <a:t>( </a:t>
            </a:r>
            <a:r>
              <a:rPr spc="-5" dirty="0">
                <a:latin typeface="Arial"/>
                <a:cs typeface="Arial"/>
              </a:rPr>
              <a:t>para que la corriente de falla no pase de </a:t>
            </a:r>
            <a:r>
              <a:rPr dirty="0">
                <a:latin typeface="Arial"/>
                <a:cs typeface="Arial"/>
              </a:rPr>
              <a:t> </a:t>
            </a:r>
            <a:r>
              <a:rPr spc="-5" dirty="0">
                <a:latin typeface="Arial"/>
                <a:cs typeface="Arial"/>
              </a:rPr>
              <a:t>20</a:t>
            </a:r>
            <a:r>
              <a:rPr spc="155" dirty="0">
                <a:latin typeface="Arial"/>
                <a:cs typeface="Arial"/>
              </a:rPr>
              <a:t> </a:t>
            </a:r>
            <a:r>
              <a:rPr spc="-5" dirty="0">
                <a:latin typeface="Arial"/>
                <a:cs typeface="Arial"/>
              </a:rPr>
              <a:t>veces</a:t>
            </a:r>
            <a:r>
              <a:rPr spc="160" dirty="0">
                <a:latin typeface="Arial"/>
                <a:cs typeface="Arial"/>
              </a:rPr>
              <a:t> </a:t>
            </a:r>
            <a:r>
              <a:rPr spc="-5" dirty="0">
                <a:latin typeface="Arial"/>
                <a:cs typeface="Arial"/>
              </a:rPr>
              <a:t>la</a:t>
            </a:r>
            <a:r>
              <a:rPr spc="155" dirty="0">
                <a:latin typeface="Arial"/>
                <a:cs typeface="Arial"/>
              </a:rPr>
              <a:t> </a:t>
            </a:r>
            <a:r>
              <a:rPr dirty="0">
                <a:latin typeface="Arial"/>
                <a:cs typeface="Arial"/>
              </a:rPr>
              <a:t>In),</a:t>
            </a:r>
            <a:r>
              <a:rPr spc="160" dirty="0">
                <a:latin typeface="Arial"/>
                <a:cs typeface="Arial"/>
              </a:rPr>
              <a:t> </a:t>
            </a:r>
            <a:r>
              <a:rPr spc="-5" dirty="0">
                <a:latin typeface="Arial"/>
                <a:cs typeface="Arial"/>
              </a:rPr>
              <a:t>los</a:t>
            </a:r>
            <a:r>
              <a:rPr spc="160" dirty="0">
                <a:latin typeface="Arial"/>
                <a:cs typeface="Arial"/>
              </a:rPr>
              <a:t> </a:t>
            </a:r>
            <a:r>
              <a:rPr spc="-5" dirty="0">
                <a:latin typeface="Arial"/>
                <a:cs typeface="Arial"/>
              </a:rPr>
              <a:t>relés</a:t>
            </a:r>
            <a:r>
              <a:rPr spc="155" dirty="0">
                <a:latin typeface="Arial"/>
                <a:cs typeface="Arial"/>
              </a:rPr>
              <a:t> </a:t>
            </a:r>
            <a:r>
              <a:rPr spc="-5" dirty="0">
                <a:latin typeface="Arial"/>
                <a:cs typeface="Arial"/>
              </a:rPr>
              <a:t>de</a:t>
            </a:r>
            <a:r>
              <a:rPr spc="160" dirty="0">
                <a:latin typeface="Arial"/>
                <a:cs typeface="Arial"/>
              </a:rPr>
              <a:t> </a:t>
            </a:r>
            <a:r>
              <a:rPr spc="-5" dirty="0">
                <a:latin typeface="Arial"/>
                <a:cs typeface="Arial"/>
              </a:rPr>
              <a:t>porcentaje</a:t>
            </a:r>
            <a:r>
              <a:rPr spc="155" dirty="0">
                <a:latin typeface="Arial"/>
                <a:cs typeface="Arial"/>
              </a:rPr>
              <a:t> </a:t>
            </a:r>
            <a:r>
              <a:rPr spc="-5" dirty="0">
                <a:latin typeface="Arial"/>
                <a:cs typeface="Arial"/>
              </a:rPr>
              <a:t>diferencial</a:t>
            </a:r>
            <a:r>
              <a:rPr spc="155" dirty="0">
                <a:latin typeface="Arial"/>
                <a:cs typeface="Arial"/>
              </a:rPr>
              <a:t> </a:t>
            </a:r>
            <a:r>
              <a:rPr spc="-5" dirty="0">
                <a:latin typeface="Arial"/>
                <a:cs typeface="Arial"/>
              </a:rPr>
              <a:t>dan</a:t>
            </a:r>
            <a:r>
              <a:rPr spc="155" dirty="0">
                <a:latin typeface="Arial"/>
                <a:cs typeface="Arial"/>
              </a:rPr>
              <a:t> </a:t>
            </a:r>
            <a:r>
              <a:rPr spc="-5" dirty="0">
                <a:latin typeface="Arial"/>
                <a:cs typeface="Arial"/>
              </a:rPr>
              <a:t>buenos</a:t>
            </a:r>
            <a:r>
              <a:rPr spc="150" dirty="0">
                <a:latin typeface="Arial"/>
                <a:cs typeface="Arial"/>
              </a:rPr>
              <a:t> </a:t>
            </a:r>
            <a:r>
              <a:rPr spc="-5" dirty="0">
                <a:latin typeface="Arial"/>
                <a:cs typeface="Arial"/>
              </a:rPr>
              <a:t>resultados,</a:t>
            </a:r>
            <a:r>
              <a:rPr spc="155" dirty="0">
                <a:latin typeface="Arial"/>
                <a:cs typeface="Arial"/>
              </a:rPr>
              <a:t> </a:t>
            </a:r>
            <a:r>
              <a:rPr dirty="0">
                <a:latin typeface="Arial"/>
                <a:cs typeface="Arial"/>
              </a:rPr>
              <a:t>e</a:t>
            </a:r>
            <a:r>
              <a:rPr spc="155" dirty="0">
                <a:latin typeface="Arial"/>
                <a:cs typeface="Arial"/>
              </a:rPr>
              <a:t> </a:t>
            </a:r>
            <a:r>
              <a:rPr spc="-5" dirty="0">
                <a:latin typeface="Arial"/>
                <a:cs typeface="Arial"/>
              </a:rPr>
              <a:t>incluso</a:t>
            </a:r>
            <a:r>
              <a:rPr spc="150" dirty="0">
                <a:latin typeface="Arial"/>
                <a:cs typeface="Arial"/>
              </a:rPr>
              <a:t> </a:t>
            </a:r>
            <a:r>
              <a:rPr spc="-5" dirty="0">
                <a:latin typeface="Arial"/>
                <a:cs typeface="Arial"/>
              </a:rPr>
              <a:t>no</a:t>
            </a:r>
            <a:r>
              <a:rPr spc="155" dirty="0">
                <a:latin typeface="Arial"/>
                <a:cs typeface="Arial"/>
              </a:rPr>
              <a:t> </a:t>
            </a:r>
            <a:r>
              <a:rPr spc="-5" dirty="0">
                <a:latin typeface="Arial"/>
                <a:cs typeface="Arial"/>
              </a:rPr>
              <a:t>se </a:t>
            </a:r>
            <a:r>
              <a:rPr spc="-325" dirty="0">
                <a:latin typeface="Arial"/>
                <a:cs typeface="Arial"/>
              </a:rPr>
              <a:t> </a:t>
            </a:r>
            <a:r>
              <a:rPr spc="-5" dirty="0">
                <a:latin typeface="Arial"/>
                <a:cs typeface="Arial"/>
              </a:rPr>
              <a:t>hace</a:t>
            </a:r>
            <a:r>
              <a:rPr dirty="0">
                <a:latin typeface="Arial"/>
                <a:cs typeface="Arial"/>
              </a:rPr>
              <a:t> </a:t>
            </a:r>
            <a:r>
              <a:rPr spc="-5" dirty="0">
                <a:latin typeface="Arial"/>
                <a:cs typeface="Arial"/>
              </a:rPr>
              <a:t>por</a:t>
            </a:r>
            <a:r>
              <a:rPr dirty="0">
                <a:latin typeface="Arial"/>
                <a:cs typeface="Arial"/>
              </a:rPr>
              <a:t> </a:t>
            </a:r>
            <a:r>
              <a:rPr spc="-5" dirty="0">
                <a:latin typeface="Arial"/>
                <a:cs typeface="Arial"/>
              </a:rPr>
              <a:t>lo</a:t>
            </a:r>
            <a:r>
              <a:rPr dirty="0">
                <a:latin typeface="Arial"/>
                <a:cs typeface="Arial"/>
              </a:rPr>
              <a:t> </a:t>
            </a:r>
            <a:r>
              <a:rPr spc="-5" dirty="0">
                <a:latin typeface="Arial"/>
                <a:cs typeface="Arial"/>
              </a:rPr>
              <a:t>general</a:t>
            </a:r>
            <a:r>
              <a:rPr dirty="0">
                <a:latin typeface="Arial"/>
                <a:cs typeface="Arial"/>
              </a:rPr>
              <a:t> </a:t>
            </a:r>
            <a:r>
              <a:rPr spc="-5" dirty="0">
                <a:latin typeface="Arial"/>
                <a:cs typeface="Arial"/>
              </a:rPr>
              <a:t>el</a:t>
            </a:r>
            <a:r>
              <a:rPr dirty="0">
                <a:latin typeface="Arial"/>
                <a:cs typeface="Arial"/>
              </a:rPr>
              <a:t> </a:t>
            </a:r>
            <a:r>
              <a:rPr spc="-5" dirty="0">
                <a:latin typeface="Arial"/>
                <a:cs typeface="Arial"/>
              </a:rPr>
              <a:t>cálculo</a:t>
            </a:r>
            <a:r>
              <a:rPr dirty="0">
                <a:latin typeface="Arial"/>
                <a:cs typeface="Arial"/>
              </a:rPr>
              <a:t> </a:t>
            </a:r>
            <a:r>
              <a:rPr spc="-5" dirty="0">
                <a:latin typeface="Arial"/>
                <a:cs typeface="Arial"/>
              </a:rPr>
              <a:t>de</a:t>
            </a:r>
            <a:r>
              <a:rPr dirty="0">
                <a:latin typeface="Arial"/>
                <a:cs typeface="Arial"/>
              </a:rPr>
              <a:t> </a:t>
            </a:r>
            <a:r>
              <a:rPr spc="-5" dirty="0">
                <a:latin typeface="Arial"/>
                <a:cs typeface="Arial"/>
              </a:rPr>
              <a:t>su</a:t>
            </a:r>
            <a:r>
              <a:rPr spc="320" dirty="0">
                <a:latin typeface="Arial"/>
                <a:cs typeface="Arial"/>
              </a:rPr>
              <a:t> </a:t>
            </a:r>
            <a:r>
              <a:rPr spc="-5" dirty="0">
                <a:latin typeface="Arial"/>
                <a:cs typeface="Arial"/>
              </a:rPr>
              <a:t>pendiente. Ello, por supuesto, no es recomendable </a:t>
            </a:r>
            <a:r>
              <a:rPr dirty="0">
                <a:latin typeface="Arial"/>
                <a:cs typeface="Arial"/>
              </a:rPr>
              <a:t> </a:t>
            </a:r>
            <a:r>
              <a:rPr spc="-5" dirty="0">
                <a:latin typeface="Arial"/>
                <a:cs typeface="Arial"/>
              </a:rPr>
              <a:t>cuando es de esperar un nivel alto de saturación en los TI. En ese caso pudiera utilizarse el </a:t>
            </a:r>
            <a:r>
              <a:rPr dirty="0">
                <a:latin typeface="Arial"/>
                <a:cs typeface="Arial"/>
              </a:rPr>
              <a:t> </a:t>
            </a:r>
            <a:r>
              <a:rPr spc="-5" dirty="0">
                <a:latin typeface="Arial"/>
                <a:cs typeface="Arial"/>
              </a:rPr>
              <a:t>método de cálculo asociado con el circuito equivalente de la fig. 2, teniendo presente que el </a:t>
            </a:r>
            <a:r>
              <a:rPr dirty="0">
                <a:latin typeface="Arial"/>
                <a:cs typeface="Arial"/>
              </a:rPr>
              <a:t> </a:t>
            </a:r>
            <a:r>
              <a:rPr spc="-5" dirty="0">
                <a:latin typeface="Arial"/>
                <a:cs typeface="Arial"/>
              </a:rPr>
              <a:t>resultado es muy conservador. El circuito hay en ese caso que modificarlo insertando los </a:t>
            </a:r>
            <a:r>
              <a:rPr dirty="0">
                <a:latin typeface="Arial"/>
                <a:cs typeface="Arial"/>
              </a:rPr>
              <a:t> </a:t>
            </a:r>
            <a:r>
              <a:rPr spc="-5" dirty="0">
                <a:latin typeface="Arial"/>
                <a:cs typeface="Arial"/>
              </a:rPr>
              <a:t>elementos de retención del relé en serie </a:t>
            </a:r>
            <a:r>
              <a:rPr dirty="0">
                <a:latin typeface="Arial"/>
                <a:cs typeface="Arial"/>
              </a:rPr>
              <a:t>con </a:t>
            </a:r>
            <a:r>
              <a:rPr spc="-5" dirty="0">
                <a:latin typeface="Arial"/>
                <a:cs typeface="Arial"/>
              </a:rPr>
              <a:t>los TI. El tiempo de operación de los relés </a:t>
            </a:r>
            <a:r>
              <a:rPr dirty="0">
                <a:latin typeface="Arial"/>
                <a:cs typeface="Arial"/>
              </a:rPr>
              <a:t> </a:t>
            </a:r>
            <a:r>
              <a:rPr spc="-5" dirty="0">
                <a:latin typeface="Arial"/>
                <a:cs typeface="Arial"/>
              </a:rPr>
              <a:t>electromecánicos de porcentaje diferencial de protección de barras (que son por general de </a:t>
            </a:r>
            <a:r>
              <a:rPr dirty="0">
                <a:latin typeface="Arial"/>
                <a:cs typeface="Arial"/>
              </a:rPr>
              <a:t> </a:t>
            </a:r>
            <a:r>
              <a:rPr spc="-5" dirty="0">
                <a:latin typeface="Arial"/>
                <a:cs typeface="Arial"/>
              </a:rPr>
              <a:t>inducción electromagnética, con dos discos acoplados </a:t>
            </a:r>
            <a:r>
              <a:rPr dirty="0">
                <a:latin typeface="Arial"/>
                <a:cs typeface="Arial"/>
              </a:rPr>
              <a:t>a </a:t>
            </a:r>
            <a:r>
              <a:rPr spc="-5" dirty="0">
                <a:latin typeface="Arial"/>
                <a:cs typeface="Arial"/>
              </a:rPr>
              <a:t>un mismo eje) es del orden de 50 </a:t>
            </a:r>
            <a:r>
              <a:rPr dirty="0">
                <a:latin typeface="Arial"/>
                <a:cs typeface="Arial"/>
              </a:rPr>
              <a:t>a </a:t>
            </a:r>
            <a:r>
              <a:rPr spc="5" dirty="0">
                <a:latin typeface="Arial"/>
                <a:cs typeface="Arial"/>
              </a:rPr>
              <a:t> </a:t>
            </a:r>
            <a:r>
              <a:rPr spc="-5" dirty="0">
                <a:latin typeface="Arial"/>
                <a:cs typeface="Arial"/>
              </a:rPr>
              <a:t>100 ms, lo que resulta excesivo para las barras de la red de transmisión. Sin embargo, en </a:t>
            </a:r>
            <a:r>
              <a:rPr dirty="0">
                <a:latin typeface="Arial"/>
                <a:cs typeface="Arial"/>
              </a:rPr>
              <a:t> </a:t>
            </a:r>
            <a:r>
              <a:rPr spc="-5" dirty="0">
                <a:latin typeface="Arial"/>
                <a:cs typeface="Arial"/>
              </a:rPr>
              <a:t>relés</a:t>
            </a:r>
            <a:r>
              <a:rPr spc="105" dirty="0">
                <a:latin typeface="Arial"/>
                <a:cs typeface="Arial"/>
              </a:rPr>
              <a:t> </a:t>
            </a:r>
            <a:r>
              <a:rPr spc="-5" dirty="0">
                <a:latin typeface="Arial"/>
                <a:cs typeface="Arial"/>
              </a:rPr>
              <a:t>estáticos</a:t>
            </a:r>
            <a:r>
              <a:rPr spc="110" dirty="0">
                <a:latin typeface="Arial"/>
                <a:cs typeface="Arial"/>
              </a:rPr>
              <a:t> </a:t>
            </a:r>
            <a:r>
              <a:rPr spc="-5" dirty="0">
                <a:latin typeface="Arial"/>
                <a:cs typeface="Arial"/>
              </a:rPr>
              <a:t>se</a:t>
            </a:r>
            <a:r>
              <a:rPr spc="110" dirty="0">
                <a:latin typeface="Arial"/>
                <a:cs typeface="Arial"/>
              </a:rPr>
              <a:t> </a:t>
            </a:r>
            <a:r>
              <a:rPr spc="-5" dirty="0">
                <a:latin typeface="Arial"/>
                <a:cs typeface="Arial"/>
              </a:rPr>
              <a:t>logran</a:t>
            </a:r>
            <a:r>
              <a:rPr spc="105" dirty="0">
                <a:latin typeface="Arial"/>
                <a:cs typeface="Arial"/>
              </a:rPr>
              <a:t> </a:t>
            </a:r>
            <a:r>
              <a:rPr spc="-5" dirty="0">
                <a:latin typeface="Arial"/>
                <a:cs typeface="Arial"/>
              </a:rPr>
              <a:t>tiempos</a:t>
            </a:r>
            <a:r>
              <a:rPr spc="110" dirty="0">
                <a:latin typeface="Arial"/>
                <a:cs typeface="Arial"/>
              </a:rPr>
              <a:t> </a:t>
            </a:r>
            <a:r>
              <a:rPr spc="-5" dirty="0">
                <a:latin typeface="Arial"/>
                <a:cs typeface="Arial"/>
              </a:rPr>
              <a:t>más</a:t>
            </a:r>
            <a:r>
              <a:rPr spc="110" dirty="0">
                <a:latin typeface="Arial"/>
                <a:cs typeface="Arial"/>
              </a:rPr>
              <a:t> </a:t>
            </a:r>
            <a:r>
              <a:rPr spc="-5" dirty="0">
                <a:latin typeface="Arial"/>
                <a:cs typeface="Arial"/>
              </a:rPr>
              <a:t>reducidos</a:t>
            </a:r>
            <a:r>
              <a:rPr spc="95" dirty="0">
                <a:latin typeface="Arial"/>
                <a:cs typeface="Arial"/>
              </a:rPr>
              <a:t> </a:t>
            </a:r>
            <a:r>
              <a:rPr dirty="0">
                <a:latin typeface="Arial"/>
                <a:cs typeface="Arial"/>
              </a:rPr>
              <a:t>e</a:t>
            </a:r>
            <a:r>
              <a:rPr spc="100" dirty="0">
                <a:latin typeface="Arial"/>
                <a:cs typeface="Arial"/>
              </a:rPr>
              <a:t> </a:t>
            </a:r>
            <a:r>
              <a:rPr spc="-5" dirty="0">
                <a:latin typeface="Arial"/>
                <a:cs typeface="Arial"/>
              </a:rPr>
              <a:t>incluso</a:t>
            </a:r>
            <a:r>
              <a:rPr spc="100" dirty="0">
                <a:latin typeface="Arial"/>
                <a:cs typeface="Arial"/>
              </a:rPr>
              <a:t> </a:t>
            </a:r>
            <a:r>
              <a:rPr spc="-5" dirty="0">
                <a:latin typeface="Arial"/>
                <a:cs typeface="Arial"/>
              </a:rPr>
              <a:t>hay</a:t>
            </a:r>
            <a:r>
              <a:rPr spc="95" dirty="0">
                <a:latin typeface="Arial"/>
                <a:cs typeface="Arial"/>
              </a:rPr>
              <a:t> </a:t>
            </a:r>
            <a:r>
              <a:rPr spc="-5" dirty="0">
                <a:latin typeface="Arial"/>
                <a:cs typeface="Arial"/>
              </a:rPr>
              <a:t>uno</a:t>
            </a:r>
            <a:r>
              <a:rPr spc="100" dirty="0">
                <a:latin typeface="Arial"/>
                <a:cs typeface="Arial"/>
              </a:rPr>
              <a:t> </a:t>
            </a:r>
            <a:r>
              <a:rPr spc="-5" dirty="0">
                <a:latin typeface="Arial"/>
                <a:cs typeface="Arial"/>
              </a:rPr>
              <a:t>que</a:t>
            </a:r>
            <a:r>
              <a:rPr spc="100" dirty="0">
                <a:latin typeface="Arial"/>
                <a:cs typeface="Arial"/>
              </a:rPr>
              <a:t> </a:t>
            </a:r>
            <a:r>
              <a:rPr spc="-5" dirty="0">
                <a:latin typeface="Arial"/>
                <a:cs typeface="Arial"/>
              </a:rPr>
              <a:t>opera</a:t>
            </a:r>
            <a:r>
              <a:rPr spc="95" dirty="0">
                <a:latin typeface="Arial"/>
                <a:cs typeface="Arial"/>
              </a:rPr>
              <a:t> </a:t>
            </a:r>
            <a:r>
              <a:rPr spc="-5" dirty="0">
                <a:latin typeface="Arial"/>
                <a:cs typeface="Arial"/>
              </a:rPr>
              <a:t>antes</a:t>
            </a:r>
            <a:r>
              <a:rPr spc="100" dirty="0">
                <a:latin typeface="Arial"/>
                <a:cs typeface="Arial"/>
              </a:rPr>
              <a:t> </a:t>
            </a:r>
            <a:r>
              <a:rPr spc="-5" dirty="0">
                <a:latin typeface="Arial"/>
                <a:cs typeface="Arial"/>
              </a:rPr>
              <a:t>de</a:t>
            </a:r>
            <a:r>
              <a:rPr spc="100" dirty="0">
                <a:latin typeface="Arial"/>
                <a:cs typeface="Arial"/>
              </a:rPr>
              <a:t> </a:t>
            </a:r>
            <a:r>
              <a:rPr spc="-5" dirty="0">
                <a:latin typeface="Arial"/>
                <a:cs typeface="Arial"/>
              </a:rPr>
              <a:t>que </a:t>
            </a:r>
            <a:r>
              <a:rPr spc="-325" dirty="0">
                <a:latin typeface="Arial"/>
                <a:cs typeface="Arial"/>
              </a:rPr>
              <a:t> </a:t>
            </a:r>
            <a:r>
              <a:rPr spc="-5" dirty="0">
                <a:latin typeface="Arial"/>
                <a:cs typeface="Arial"/>
              </a:rPr>
              <a:t>se manifieste</a:t>
            </a:r>
            <a:r>
              <a:rPr dirty="0">
                <a:latin typeface="Arial"/>
                <a:cs typeface="Arial"/>
              </a:rPr>
              <a:t> </a:t>
            </a:r>
            <a:r>
              <a:rPr spc="-5" dirty="0">
                <a:latin typeface="Arial"/>
                <a:cs typeface="Arial"/>
              </a:rPr>
              <a:t>por</a:t>
            </a:r>
            <a:r>
              <a:rPr dirty="0">
                <a:latin typeface="Arial"/>
                <a:cs typeface="Arial"/>
              </a:rPr>
              <a:t> </a:t>
            </a:r>
            <a:r>
              <a:rPr spc="-5" dirty="0">
                <a:latin typeface="Arial"/>
                <a:cs typeface="Arial"/>
              </a:rPr>
              <a:t>secundario</a:t>
            </a:r>
            <a:r>
              <a:rPr dirty="0">
                <a:latin typeface="Arial"/>
                <a:cs typeface="Arial"/>
              </a:rPr>
              <a:t> </a:t>
            </a:r>
            <a:r>
              <a:rPr spc="-5" dirty="0">
                <a:latin typeface="Arial"/>
                <a:cs typeface="Arial"/>
              </a:rPr>
              <a:t>la</a:t>
            </a:r>
            <a:r>
              <a:rPr dirty="0">
                <a:latin typeface="Arial"/>
                <a:cs typeface="Arial"/>
              </a:rPr>
              <a:t> </a:t>
            </a:r>
            <a:r>
              <a:rPr spc="-5" dirty="0">
                <a:latin typeface="Arial"/>
                <a:cs typeface="Arial"/>
              </a:rPr>
              <a:t>saturación</a:t>
            </a:r>
            <a:r>
              <a:rPr dirty="0">
                <a:latin typeface="Arial"/>
                <a:cs typeface="Arial"/>
              </a:rPr>
              <a:t> </a:t>
            </a:r>
            <a:r>
              <a:rPr spc="-5" dirty="0">
                <a:latin typeface="Arial"/>
                <a:cs typeface="Arial"/>
              </a:rPr>
              <a:t>de los</a:t>
            </a:r>
            <a:r>
              <a:rPr dirty="0">
                <a:latin typeface="Arial"/>
                <a:cs typeface="Arial"/>
              </a:rPr>
              <a:t> TI.</a:t>
            </a:r>
          </a:p>
        </p:txBody>
      </p:sp>
      <p:grpSp>
        <p:nvGrpSpPr>
          <p:cNvPr id="7" name="Grupo 6"/>
          <p:cNvGrpSpPr/>
          <p:nvPr/>
        </p:nvGrpSpPr>
        <p:grpSpPr>
          <a:xfrm>
            <a:off x="6197600" y="3200400"/>
            <a:ext cx="7315200" cy="6629400"/>
            <a:chOff x="7035800" y="5783523"/>
            <a:chExt cx="3549167" cy="3592603"/>
          </a:xfrm>
        </p:grpSpPr>
        <p:pic>
          <p:nvPicPr>
            <p:cNvPr id="3" name="object 3"/>
            <p:cNvPicPr/>
            <p:nvPr/>
          </p:nvPicPr>
          <p:blipFill>
            <a:blip r:embed="rId2" cstate="print"/>
            <a:stretch>
              <a:fillRect/>
            </a:stretch>
          </p:blipFill>
          <p:spPr>
            <a:xfrm>
              <a:off x="7092460" y="5783523"/>
              <a:ext cx="3217174" cy="1706524"/>
            </a:xfrm>
            <a:prstGeom prst="rect">
              <a:avLst/>
            </a:prstGeom>
          </p:spPr>
        </p:pic>
        <p:sp>
          <p:nvSpPr>
            <p:cNvPr id="4" name="object 4"/>
            <p:cNvSpPr txBox="1"/>
            <p:nvPr/>
          </p:nvSpPr>
          <p:spPr>
            <a:xfrm>
              <a:off x="10335286" y="7333835"/>
              <a:ext cx="161290"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a)</a:t>
              </a:r>
              <a:endParaRPr sz="1200">
                <a:latin typeface="Arial"/>
                <a:cs typeface="Arial"/>
              </a:endParaRPr>
            </a:p>
          </p:txBody>
        </p:sp>
        <p:pic>
          <p:nvPicPr>
            <p:cNvPr id="5" name="object 5"/>
            <p:cNvPicPr/>
            <p:nvPr/>
          </p:nvPicPr>
          <p:blipFill>
            <a:blip r:embed="rId3" cstate="print"/>
            <a:stretch>
              <a:fillRect/>
            </a:stretch>
          </p:blipFill>
          <p:spPr>
            <a:xfrm>
              <a:off x="7035800" y="7620000"/>
              <a:ext cx="3046164" cy="1656229"/>
            </a:xfrm>
            <a:prstGeom prst="rect">
              <a:avLst/>
            </a:prstGeom>
          </p:spPr>
        </p:pic>
        <p:sp>
          <p:nvSpPr>
            <p:cNvPr id="6" name="object 6"/>
            <p:cNvSpPr txBox="1"/>
            <p:nvPr/>
          </p:nvSpPr>
          <p:spPr>
            <a:xfrm>
              <a:off x="10423677" y="9178636"/>
              <a:ext cx="161290" cy="197490"/>
            </a:xfrm>
            <a:prstGeom prst="rect">
              <a:avLst/>
            </a:prstGeom>
          </p:spPr>
          <p:txBody>
            <a:bodyPr vert="horz" wrap="square" lIns="0" tIns="12700" rIns="0" bIns="0" rtlCol="0">
              <a:spAutoFit/>
            </a:bodyPr>
            <a:lstStyle/>
            <a:p>
              <a:pPr marL="12700">
                <a:spcBef>
                  <a:spcPts val="100"/>
                </a:spcBef>
              </a:pPr>
              <a:r>
                <a:rPr sz="1200" dirty="0">
                  <a:latin typeface="Arial"/>
                  <a:cs typeface="Arial"/>
                </a:rPr>
                <a:t>b)</a:t>
              </a:r>
              <a:endParaRPr sz="1200">
                <a:latin typeface="Arial"/>
                <a:cs typeface="Arial"/>
              </a:endParaRPr>
            </a:p>
          </p:txBody>
        </p:sp>
      </p:grpSp>
    </p:spTree>
    <p:extLst>
      <p:ext uri="{BB962C8B-B14F-4D97-AF65-F5344CB8AC3E}">
        <p14:creationId xmlns:p14="http://schemas.microsoft.com/office/powerpoint/2010/main" val="885421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634603" y="723795"/>
            <a:ext cx="4606151" cy="3451893"/>
          </a:xfrm>
          <a:prstGeom prst="rect">
            <a:avLst/>
          </a:prstGeom>
        </p:spPr>
      </p:pic>
      <p:sp>
        <p:nvSpPr>
          <p:cNvPr id="3" name="object 3"/>
          <p:cNvSpPr txBox="1"/>
          <p:nvPr/>
        </p:nvSpPr>
        <p:spPr>
          <a:xfrm>
            <a:off x="406400" y="4056379"/>
            <a:ext cx="16992599" cy="804707"/>
          </a:xfrm>
          <a:prstGeom prst="rect">
            <a:avLst/>
          </a:prstGeom>
        </p:spPr>
        <p:txBody>
          <a:bodyPr vert="horz" wrap="square" lIns="0" tIns="40005" rIns="0" bIns="0" rtlCol="0">
            <a:spAutoFit/>
          </a:bodyPr>
          <a:lstStyle/>
          <a:p>
            <a:pPr marL="4789805" algn="ctr">
              <a:spcBef>
                <a:spcPts val="315"/>
              </a:spcBef>
            </a:pPr>
            <a:r>
              <a:rPr sz="1200" dirty="0">
                <a:latin typeface="Arial"/>
                <a:cs typeface="Arial"/>
              </a:rPr>
              <a:t>c)</a:t>
            </a:r>
          </a:p>
          <a:p>
            <a:pPr algn="ctr">
              <a:spcBef>
                <a:spcPts val="215"/>
              </a:spcBef>
            </a:pPr>
            <a:r>
              <a:rPr spc="-5" dirty="0">
                <a:latin typeface="Arial"/>
                <a:cs typeface="Arial"/>
              </a:rPr>
              <a:t>Fig.</a:t>
            </a:r>
            <a:r>
              <a:rPr spc="-10" dirty="0">
                <a:latin typeface="Arial"/>
                <a:cs typeface="Arial"/>
              </a:rPr>
              <a:t> </a:t>
            </a:r>
            <a:r>
              <a:rPr dirty="0">
                <a:latin typeface="Arial"/>
                <a:cs typeface="Arial"/>
              </a:rPr>
              <a:t>3</a:t>
            </a:r>
            <a:r>
              <a:rPr spc="-5" dirty="0">
                <a:latin typeface="Arial"/>
                <a:cs typeface="Arial"/>
              </a:rPr>
              <a:t> Protección de</a:t>
            </a:r>
            <a:r>
              <a:rPr spc="-10" dirty="0">
                <a:latin typeface="Arial"/>
                <a:cs typeface="Arial"/>
              </a:rPr>
              <a:t> </a:t>
            </a:r>
            <a:r>
              <a:rPr spc="-5" dirty="0">
                <a:latin typeface="Arial"/>
                <a:cs typeface="Arial"/>
              </a:rPr>
              <a:t>porcentaje diferencial de</a:t>
            </a:r>
            <a:r>
              <a:rPr spc="-10" dirty="0">
                <a:latin typeface="Arial"/>
                <a:cs typeface="Arial"/>
              </a:rPr>
              <a:t> </a:t>
            </a:r>
            <a:r>
              <a:rPr spc="-5" dirty="0">
                <a:latin typeface="Arial"/>
                <a:cs typeface="Arial"/>
              </a:rPr>
              <a:t>una barra</a:t>
            </a:r>
            <a:endParaRPr dirty="0">
              <a:latin typeface="Arial"/>
              <a:cs typeface="Arial"/>
            </a:endParaRPr>
          </a:p>
          <a:p>
            <a:pPr>
              <a:spcBef>
                <a:spcPts val="25"/>
              </a:spcBef>
            </a:pPr>
            <a:endParaRPr dirty="0">
              <a:latin typeface="Arial"/>
              <a:cs typeface="Arial"/>
            </a:endParaRPr>
          </a:p>
        </p:txBody>
      </p:sp>
    </p:spTree>
    <p:extLst>
      <p:ext uri="{BB962C8B-B14F-4D97-AF65-F5344CB8AC3E}">
        <p14:creationId xmlns:p14="http://schemas.microsoft.com/office/powerpoint/2010/main" val="4155187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6999" y="534079"/>
            <a:ext cx="15087600" cy="505267"/>
          </a:xfrm>
          <a:prstGeom prst="rect">
            <a:avLst/>
          </a:prstGeom>
        </p:spPr>
        <p:txBody>
          <a:bodyPr vert="horz" wrap="square" lIns="0" tIns="12700" rIns="0" bIns="0" rtlCol="0">
            <a:spAutoFit/>
          </a:bodyPr>
          <a:lstStyle/>
          <a:p>
            <a:pPr algn="ctr"/>
            <a:r>
              <a:rPr lang="es-AR" sz="3200" b="1" dirty="0">
                <a:solidFill>
                  <a:schemeClr val="tx1"/>
                </a:solidFill>
                <a:effectLst>
                  <a:outerShdw blurRad="38100" dist="38100" dir="2700000" algn="tl">
                    <a:srgbClr val="000000">
                      <a:alpha val="43137"/>
                    </a:srgbClr>
                  </a:outerShdw>
                </a:effectLst>
              </a:rPr>
              <a:t>PROTECCION DE BARRAS – DIFERENCIAL </a:t>
            </a:r>
            <a:r>
              <a:rPr lang="es-AR" sz="3200" b="1" dirty="0" smtClean="0">
                <a:solidFill>
                  <a:schemeClr val="tx1"/>
                </a:solidFill>
                <a:effectLst>
                  <a:outerShdw blurRad="38100" dist="38100" dir="2700000" algn="tl">
                    <a:srgbClr val="000000">
                      <a:alpha val="43137"/>
                    </a:srgbClr>
                  </a:outerShdw>
                </a:effectLst>
              </a:rPr>
              <a:t>TECNOLOGIA DIGITAL</a:t>
            </a:r>
            <a:endParaRPr sz="3200" b="1" dirty="0">
              <a:solidFill>
                <a:schemeClr val="tx1"/>
              </a:solidFill>
              <a:effectLst>
                <a:outerShdw blurRad="38100" dist="38100" dir="2700000" algn="tl">
                  <a:srgbClr val="000000">
                    <a:alpha val="43137"/>
                  </a:srgbClr>
                </a:outerShdw>
              </a:effectLst>
            </a:endParaRPr>
          </a:p>
        </p:txBody>
      </p:sp>
      <p:sp>
        <p:nvSpPr>
          <p:cNvPr id="120" name="Rectángulo 119"/>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Rectángulo 3"/>
          <p:cNvSpPr/>
          <p:nvPr/>
        </p:nvSpPr>
        <p:spPr>
          <a:xfrm>
            <a:off x="711199" y="2286000"/>
            <a:ext cx="16459200" cy="6124754"/>
          </a:xfrm>
          <a:prstGeom prst="rect">
            <a:avLst/>
          </a:prstGeom>
        </p:spPr>
        <p:txBody>
          <a:bodyPr wrap="square">
            <a:spAutoFit/>
          </a:bodyPr>
          <a:lstStyle/>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procesar gran número de señales </a:t>
            </a:r>
            <a:r>
              <a:rPr lang="es-AR" sz="2800" b="0" u="none" strike="noStrike" baseline="0" dirty="0" smtClean="0">
                <a:solidFill>
                  <a:schemeClr val="tx1"/>
                </a:solidFill>
                <a:latin typeface="Arial,Italic"/>
              </a:rPr>
              <a:t>(</a:t>
            </a:r>
            <a:r>
              <a:rPr lang="es-AR" sz="2800" b="0" u="none" strike="noStrike" baseline="0" dirty="0" smtClean="0">
                <a:solidFill>
                  <a:schemeClr val="tx1"/>
                </a:solidFill>
                <a:latin typeface="Arial,Italic"/>
              </a:rPr>
              <a:t>decenas de corrientes). El problema es </a:t>
            </a:r>
            <a:r>
              <a:rPr lang="es-AR" sz="2800" b="0" i="1" u="none" strike="noStrike" baseline="0" dirty="0" smtClean="0">
                <a:solidFill>
                  <a:srgbClr val="FF0000"/>
                </a:solidFill>
                <a:latin typeface="Arial,Italic"/>
              </a:rPr>
              <a:t>como concentrar todas las señales dentro de una “caja”.</a:t>
            </a:r>
          </a:p>
          <a:p>
            <a:pPr marL="457200" indent="-457200" algn="just">
              <a:buFont typeface="Wingdings" panose="05000000000000000000" pitchFamily="2" charset="2"/>
              <a:buChar char="Ø"/>
            </a:pPr>
            <a:endParaRPr lang="es-AR" sz="2800" b="0" i="1" u="none" strike="noStrike" baseline="0" dirty="0" smtClean="0">
              <a:solidFill>
                <a:srgbClr val="FF0000"/>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a:t>
            </a:r>
            <a:r>
              <a:rPr lang="es-AR" sz="2800" b="1" i="1" u="none" strike="noStrike" baseline="0" dirty="0" smtClean="0">
                <a:solidFill>
                  <a:srgbClr val="FF0000"/>
                </a:solidFill>
                <a:effectLst>
                  <a:outerShdw blurRad="38100" dist="38100" dir="2700000" algn="tl">
                    <a:srgbClr val="000000">
                      <a:alpha val="43137"/>
                    </a:srgbClr>
                  </a:outerShdw>
                </a:effectLst>
                <a:latin typeface="Arial,Italic"/>
              </a:rPr>
              <a:t>controlar varias señales lógicas </a:t>
            </a:r>
            <a:r>
              <a:rPr lang="es-AR" sz="2800" b="0" u="none" strike="noStrike" baseline="0" dirty="0" smtClean="0">
                <a:solidFill>
                  <a:schemeClr val="tx1"/>
                </a:solidFill>
                <a:latin typeface="Arial,Italic"/>
              </a:rPr>
              <a:t>que son parte de las entradas lógicas del relé para verificar las posiciones de los seccionadores e interruptores con la finalidad de representar en la réplica dinámica de la barra (ajuste dinámico de las zonas de protección en una determinada configuración de barras).</a:t>
            </a:r>
          </a:p>
          <a:p>
            <a:pPr marL="457200" indent="-457200" algn="just">
              <a:buFont typeface="Wingdings" panose="05000000000000000000" pitchFamily="2" charset="2"/>
              <a:buChar char="Ø"/>
            </a:pPr>
            <a:endParaRPr lang="es-AR" sz="2800" b="0" u="none" strike="noStrike" baseline="0" dirty="0" smtClean="0">
              <a:solidFill>
                <a:schemeClr val="tx1"/>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a:t>
            </a:r>
            <a:r>
              <a:rPr lang="es-AR" sz="2800" b="0" i="1" u="none" strike="noStrike" baseline="0" dirty="0" smtClean="0">
                <a:solidFill>
                  <a:srgbClr val="FF0000"/>
                </a:solidFill>
                <a:latin typeface="Arial,Italic"/>
              </a:rPr>
              <a:t>gran número de contactos de disparos </a:t>
            </a:r>
            <a:r>
              <a:rPr lang="es-AR" sz="2800" b="0" u="none" strike="noStrike" baseline="0" dirty="0" smtClean="0">
                <a:solidFill>
                  <a:schemeClr val="tx1"/>
                </a:solidFill>
                <a:latin typeface="Arial,Italic"/>
              </a:rPr>
              <a:t>particularmente en los casos de barras reconfigurables, es decir, cuando cada interruptor debe ser disparado separadamente dependiendo de la configuración de la barra en el momento de la acción de disparo</a:t>
            </a:r>
          </a:p>
          <a:p>
            <a:pPr marL="457200" indent="-457200" algn="just">
              <a:buFont typeface="Wingdings" panose="05000000000000000000" pitchFamily="2" charset="2"/>
              <a:buChar char="Ø"/>
            </a:pPr>
            <a:endParaRPr lang="es-AR" sz="2800" b="0" u="none" strike="noStrike" baseline="0" dirty="0" smtClean="0">
              <a:solidFill>
                <a:schemeClr val="tx1"/>
              </a:solidFill>
              <a:latin typeface="Arial,Italic"/>
            </a:endParaRPr>
          </a:p>
          <a:p>
            <a:pPr marL="457200" indent="-457200" algn="just">
              <a:buFont typeface="Wingdings" panose="05000000000000000000" pitchFamily="2" charset="2"/>
              <a:buChar char="Ø"/>
            </a:pPr>
            <a:r>
              <a:rPr lang="es-AR" sz="2800" b="0" u="none" strike="noStrike" baseline="0" dirty="0" smtClean="0">
                <a:solidFill>
                  <a:schemeClr val="tx1"/>
                </a:solidFill>
                <a:latin typeface="Arial,Italic"/>
              </a:rPr>
              <a:t>Se requiere varias zonas de protección para cubrir por secciones en el caso de subestaciones con barras extensas</a:t>
            </a:r>
            <a:endParaRPr lang="es-AR" sz="2800" dirty="0">
              <a:solidFill>
                <a:schemeClr val="tx1"/>
              </a:solidFill>
            </a:endParaRPr>
          </a:p>
        </p:txBody>
      </p:sp>
    </p:spTree>
    <p:extLst>
      <p:ext uri="{BB962C8B-B14F-4D97-AF65-F5344CB8AC3E}">
        <p14:creationId xmlns:p14="http://schemas.microsoft.com/office/powerpoint/2010/main" val="1429849041"/>
      </p:ext>
    </p:extLst>
  </p:cSld>
  <p:clrMapOvr>
    <a:masterClrMapping/>
  </p:clrMapOvr>
  <p:transition>
    <p:blind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35200" y="501969"/>
            <a:ext cx="14706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DIGITAL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 BARRAS</a:t>
            </a:r>
            <a:r>
              <a:rPr sz="3200" b="1" spc="-1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5" dirty="0">
                <a:solidFill>
                  <a:schemeClr val="tx1"/>
                </a:solidFill>
                <a:effectLst>
                  <a:outerShdw blurRad="38100" dist="38100" dir="2700000" algn="tl">
                    <a:srgbClr val="000000">
                      <a:alpha val="43137"/>
                    </a:srgbClr>
                  </a:outerShdw>
                </a:effectLst>
              </a:rPr>
              <a:t> ARQUITECTURA </a:t>
            </a:r>
            <a:r>
              <a:rPr lang="es-AR" sz="3200" b="1" spc="-5" dirty="0" smtClean="0">
                <a:solidFill>
                  <a:schemeClr val="tx1"/>
                </a:solidFill>
                <a:effectLst>
                  <a:outerShdw blurRad="38100" dist="38100" dir="2700000" algn="tl">
                    <a:srgbClr val="000000">
                      <a:alpha val="43137"/>
                    </a:srgbClr>
                  </a:outerShdw>
                </a:effectLst>
              </a:rPr>
              <a:t>TRADICIONAL</a:t>
            </a:r>
            <a:endParaRPr sz="3200" b="1" dirty="0">
              <a:solidFill>
                <a:schemeClr val="tx1"/>
              </a:solidFill>
              <a:effectLst>
                <a:outerShdw blurRad="38100" dist="38100" dir="2700000" algn="tl">
                  <a:srgbClr val="000000">
                    <a:alpha val="43137"/>
                  </a:srgbClr>
                </a:outerShdw>
              </a:effectLst>
            </a:endParaRPr>
          </a:p>
        </p:txBody>
      </p:sp>
      <p:sp>
        <p:nvSpPr>
          <p:cNvPr id="49" name="Rectángulo 4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 name="Imagen 4" descr="Conventional busbar protection arrangement"/>
          <p:cNvPicPr/>
          <p:nvPr/>
        </p:nvPicPr>
        <p:blipFill>
          <a:blip r:embed="rId2">
            <a:extLst>
              <a:ext uri="{28A0092B-C50C-407E-A947-70E740481C1C}">
                <a14:useLocalDpi xmlns:a14="http://schemas.microsoft.com/office/drawing/2010/main" val="0"/>
              </a:ext>
            </a:extLst>
          </a:blip>
          <a:srcRect/>
          <a:stretch>
            <a:fillRect/>
          </a:stretch>
        </p:blipFill>
        <p:spPr bwMode="auto">
          <a:xfrm>
            <a:off x="2082801" y="1356804"/>
            <a:ext cx="13716000" cy="8396796"/>
          </a:xfrm>
          <a:prstGeom prst="rect">
            <a:avLst/>
          </a:prstGeom>
          <a:noFill/>
          <a:ln>
            <a:noFill/>
          </a:ln>
        </p:spPr>
      </p:pic>
    </p:spTree>
  </p:cSld>
  <p:clrMapOvr>
    <a:masterClrMapping/>
  </p:clrMapOvr>
  <p:transition>
    <p:blind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5245" y="851537"/>
            <a:ext cx="14706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DIGITAL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 BARRAS</a:t>
            </a:r>
            <a:r>
              <a:rPr sz="3200" b="1" spc="-1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5" dirty="0">
                <a:solidFill>
                  <a:schemeClr val="tx1"/>
                </a:solidFill>
                <a:effectLst>
                  <a:outerShdw blurRad="38100" dist="38100" dir="2700000" algn="tl">
                    <a:srgbClr val="000000">
                      <a:alpha val="43137"/>
                    </a:srgbClr>
                  </a:outerShdw>
                </a:effectLst>
              </a:rPr>
              <a:t> ARQUITECTURA </a:t>
            </a:r>
            <a:r>
              <a:rPr lang="es-AR" sz="3200" b="1" spc="-5" dirty="0" smtClean="0">
                <a:solidFill>
                  <a:schemeClr val="tx1"/>
                </a:solidFill>
                <a:effectLst>
                  <a:outerShdw blurRad="38100" dist="38100" dir="2700000" algn="tl">
                    <a:srgbClr val="000000">
                      <a:alpha val="43137"/>
                    </a:srgbClr>
                  </a:outerShdw>
                </a:effectLst>
              </a:rPr>
              <a:t>DISTRIBUIDA</a:t>
            </a:r>
            <a:endParaRPr sz="3200" b="1" dirty="0">
              <a:solidFill>
                <a:schemeClr val="tx1"/>
              </a:solidFill>
              <a:effectLst>
                <a:outerShdw blurRad="38100" dist="38100" dir="2700000" algn="tl">
                  <a:srgbClr val="000000">
                    <a:alpha val="43137"/>
                  </a:srgbClr>
                </a:outerShdw>
              </a:effectLst>
            </a:endParaRPr>
          </a:p>
        </p:txBody>
      </p:sp>
      <p:sp>
        <p:nvSpPr>
          <p:cNvPr id="49" name="Rectángulo 4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1" name="Imagen 50"/>
          <p:cNvPicPr>
            <a:picLocks noChangeAspect="1"/>
          </p:cNvPicPr>
          <p:nvPr/>
        </p:nvPicPr>
        <p:blipFill>
          <a:blip r:embed="rId2"/>
          <a:stretch>
            <a:fillRect/>
          </a:stretch>
        </p:blipFill>
        <p:spPr>
          <a:xfrm>
            <a:off x="635000" y="1993900"/>
            <a:ext cx="7391400" cy="6705600"/>
          </a:xfrm>
          <a:prstGeom prst="rect">
            <a:avLst/>
          </a:prstGeom>
        </p:spPr>
      </p:pic>
      <p:pic>
        <p:nvPicPr>
          <p:cNvPr id="5" name="Imagen 4" descr="Numerical decentralized busbar protection arrangement"/>
          <p:cNvPicPr/>
          <p:nvPr/>
        </p:nvPicPr>
        <p:blipFill>
          <a:blip r:embed="rId3">
            <a:extLst>
              <a:ext uri="{28A0092B-C50C-407E-A947-70E740481C1C}">
                <a14:useLocalDpi xmlns:a14="http://schemas.microsoft.com/office/drawing/2010/main" val="0"/>
              </a:ext>
            </a:extLst>
          </a:blip>
          <a:srcRect/>
          <a:stretch>
            <a:fillRect/>
          </a:stretch>
        </p:blipFill>
        <p:spPr bwMode="auto">
          <a:xfrm>
            <a:off x="8407400" y="1778000"/>
            <a:ext cx="9067800" cy="7137400"/>
          </a:xfrm>
          <a:prstGeom prst="rect">
            <a:avLst/>
          </a:prstGeom>
          <a:noFill/>
          <a:ln>
            <a:noFill/>
          </a:ln>
        </p:spPr>
      </p:pic>
    </p:spTree>
    <p:extLst>
      <p:ext uri="{BB962C8B-B14F-4D97-AF65-F5344CB8AC3E}">
        <p14:creationId xmlns:p14="http://schemas.microsoft.com/office/powerpoint/2010/main" val="388661110"/>
      </p:ext>
    </p:extLst>
  </p:cSld>
  <p:clrMapOvr>
    <a:masterClrMapping/>
  </p:clrMapOvr>
  <p:transition>
    <p:blind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5245" y="851537"/>
            <a:ext cx="14706600" cy="505267"/>
          </a:xfrm>
          <a:prstGeom prst="rect">
            <a:avLst/>
          </a:prstGeom>
        </p:spPr>
        <p:txBody>
          <a:bodyPr vert="horz" wrap="square" lIns="0" tIns="12700" rIns="0" bIns="0" rtlCol="0">
            <a:spAutoFit/>
          </a:bodyPr>
          <a:lstStyle/>
          <a:p>
            <a:pPr marL="12700">
              <a:spcBef>
                <a:spcPts val="100"/>
              </a:spcBef>
            </a:pPr>
            <a:r>
              <a:rPr sz="3200" b="1" spc="-5" dirty="0">
                <a:solidFill>
                  <a:schemeClr val="tx1"/>
                </a:solidFill>
                <a:effectLst>
                  <a:outerShdw blurRad="38100" dist="38100" dir="2700000" algn="tl">
                    <a:srgbClr val="000000">
                      <a:alpha val="43137"/>
                    </a:srgbClr>
                  </a:outerShdw>
                </a:effectLst>
              </a:rPr>
              <a:t>PROTECCION</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DIGITAL</a:t>
            </a:r>
            <a:r>
              <a:rPr sz="3200" b="1" spc="-10" dirty="0">
                <a:solidFill>
                  <a:schemeClr val="tx1"/>
                </a:solidFill>
                <a:effectLst>
                  <a:outerShdw blurRad="38100" dist="38100" dir="2700000" algn="tl">
                    <a:srgbClr val="000000">
                      <a:alpha val="43137"/>
                    </a:srgbClr>
                  </a:outerShdw>
                </a:effectLst>
              </a:rPr>
              <a:t> </a:t>
            </a:r>
            <a:r>
              <a:rPr sz="3200" b="1" spc="-5" dirty="0">
                <a:solidFill>
                  <a:schemeClr val="tx1"/>
                </a:solidFill>
                <a:effectLst>
                  <a:outerShdw blurRad="38100" dist="38100" dir="2700000" algn="tl">
                    <a:srgbClr val="000000">
                      <a:alpha val="43137"/>
                    </a:srgbClr>
                  </a:outerShdw>
                </a:effectLst>
              </a:rPr>
              <a:t>DE BARRAS</a:t>
            </a:r>
            <a:r>
              <a:rPr sz="3200" b="1" spc="-10" dirty="0">
                <a:solidFill>
                  <a:schemeClr val="tx1"/>
                </a:solidFill>
                <a:effectLst>
                  <a:outerShdw blurRad="38100" dist="38100" dir="2700000" algn="tl">
                    <a:srgbClr val="000000">
                      <a:alpha val="43137"/>
                    </a:srgbClr>
                  </a:outerShdw>
                </a:effectLst>
              </a:rPr>
              <a:t> </a:t>
            </a:r>
            <a:r>
              <a:rPr sz="3200" b="1" dirty="0">
                <a:solidFill>
                  <a:schemeClr val="tx1"/>
                </a:solidFill>
                <a:effectLst>
                  <a:outerShdw blurRad="38100" dist="38100" dir="2700000" algn="tl">
                    <a:srgbClr val="000000">
                      <a:alpha val="43137"/>
                    </a:srgbClr>
                  </a:outerShdw>
                </a:effectLst>
              </a:rPr>
              <a:t>–</a:t>
            </a:r>
            <a:r>
              <a:rPr sz="3200" b="1" spc="-5" dirty="0">
                <a:solidFill>
                  <a:schemeClr val="tx1"/>
                </a:solidFill>
                <a:effectLst>
                  <a:outerShdw blurRad="38100" dist="38100" dir="2700000" algn="tl">
                    <a:srgbClr val="000000">
                      <a:alpha val="43137"/>
                    </a:srgbClr>
                  </a:outerShdw>
                </a:effectLst>
              </a:rPr>
              <a:t> ARQUITECTURA CENTRALIZADA</a:t>
            </a:r>
            <a:endParaRPr sz="3200" b="1" dirty="0">
              <a:solidFill>
                <a:schemeClr val="tx1"/>
              </a:solidFill>
              <a:effectLst>
                <a:outerShdw blurRad="38100" dist="38100" dir="2700000" algn="tl">
                  <a:srgbClr val="000000">
                    <a:alpha val="43137"/>
                  </a:srgbClr>
                </a:outerShdw>
              </a:effectLst>
            </a:endParaRPr>
          </a:p>
        </p:txBody>
      </p:sp>
      <p:sp>
        <p:nvSpPr>
          <p:cNvPr id="49" name="Rectángulo 48"/>
          <p:cNvSpPr/>
          <p:nvPr/>
        </p:nvSpPr>
        <p:spPr>
          <a:xfrm>
            <a:off x="254000" y="152400"/>
            <a:ext cx="17373600" cy="9753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8" name="Imagen 47"/>
          <p:cNvPicPr>
            <a:picLocks noChangeAspect="1"/>
          </p:cNvPicPr>
          <p:nvPr/>
        </p:nvPicPr>
        <p:blipFill>
          <a:blip r:embed="rId2"/>
          <a:stretch>
            <a:fillRect/>
          </a:stretch>
        </p:blipFill>
        <p:spPr>
          <a:xfrm>
            <a:off x="3073400" y="1524000"/>
            <a:ext cx="11963400" cy="7620000"/>
          </a:xfrm>
          <a:prstGeom prst="rect">
            <a:avLst/>
          </a:prstGeom>
        </p:spPr>
      </p:pic>
    </p:spTree>
    <p:extLst>
      <p:ext uri="{BB962C8B-B14F-4D97-AF65-F5344CB8AC3E}">
        <p14:creationId xmlns:p14="http://schemas.microsoft.com/office/powerpoint/2010/main" val="3678484724"/>
      </p:ext>
    </p:extLst>
  </p:cSld>
  <p:clrMapOvr>
    <a:masterClrMapping/>
  </p:clrMapOvr>
  <p:transition>
    <p:blinds/>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699</TotalTime>
  <Words>3154</Words>
  <Application>Microsoft Office PowerPoint</Application>
  <PresentationFormat>Personalizado</PresentationFormat>
  <Paragraphs>177</Paragraphs>
  <Slides>34</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34</vt:i4>
      </vt:variant>
    </vt:vector>
  </HeadingPairs>
  <TitlesOfParts>
    <vt:vector size="42" baseType="lpstr">
      <vt:lpstr>Calibri</vt:lpstr>
      <vt:lpstr>Symbol</vt:lpstr>
      <vt:lpstr>Wingdings</vt:lpstr>
      <vt:lpstr>Arial</vt:lpstr>
      <vt:lpstr>Times New Roman</vt:lpstr>
      <vt:lpstr>MT Extra</vt:lpstr>
      <vt:lpstr>Arial,Italic</vt:lpstr>
      <vt:lpstr>Office Theme</vt:lpstr>
      <vt:lpstr>PROTECCIÓN DE BARRAS</vt:lpstr>
      <vt:lpstr>CONFIGURACION DE BARRAS EN SUBESTACIONES</vt:lpstr>
      <vt:lpstr>Presentación de PowerPoint</vt:lpstr>
      <vt:lpstr>BARRA SIMPLE CON ACOPLAMIENTO</vt:lpstr>
      <vt:lpstr>Presentación de PowerPoint</vt:lpstr>
      <vt:lpstr>DOBLE BARRA CON UN INTERRUPTOR (OPERACIÓN NORMAL)</vt:lpstr>
      <vt:lpstr>Presentación de PowerPoint</vt:lpstr>
      <vt:lpstr>Presentación de PowerPoint</vt:lpstr>
      <vt:lpstr>Presentación de PowerPoint</vt:lpstr>
      <vt:lpstr>Presentación de PowerPoint</vt:lpstr>
      <vt:lpstr>CONFIGURACION DE BARRAS EN INTERRUPTOR Y MEDIO</vt:lpstr>
      <vt:lpstr>CONFIGURACION DE BARRAS EN INTERRUPTOR Y MEDIO (AMPLIACION)</vt:lpstr>
      <vt:lpstr>Presentación de PowerPoint</vt:lpstr>
      <vt:lpstr>Presentación de PowerPoint</vt:lpstr>
      <vt:lpstr>PROTECCION DIFERENCIAL DE BARRAS – PRINCIPIO BASICO</vt:lpstr>
      <vt:lpstr>PROTECCION DIFERENCIAL DE BARRAS – PRINCIPIO BASICO</vt:lpstr>
      <vt:lpstr>SISTEMA DE PROTECCION DIFERENCIAL BASICO</vt:lpstr>
      <vt:lpstr>Presentación de PowerPoint</vt:lpstr>
      <vt:lpstr>Presentación de PowerPoint</vt:lpstr>
      <vt:lpstr>CIRCUITO EQUIVALENTE DE UN TRANSFORMADOR DE CORRIENTE  SATURADO</vt:lpstr>
      <vt:lpstr>Presentación de PowerPoint</vt:lpstr>
      <vt:lpstr>Presentación de PowerPoint</vt:lpstr>
      <vt:lpstr>Presentación de PowerPoint</vt:lpstr>
      <vt:lpstr>Presentación de PowerPoint</vt:lpstr>
      <vt:lpstr>Presentación de PowerPoint</vt:lpstr>
      <vt:lpstr>PROTECCION DE BARRAS – DIFERENCIAL DE RESTRICCION PORCENTUAL</vt:lpstr>
      <vt:lpstr>PROTECCION DE BARRAS – DIFERENCIAL DE RESTRICCION PORCENTUAL</vt:lpstr>
      <vt:lpstr>Presentación de PowerPoint</vt:lpstr>
      <vt:lpstr>Presentación de PowerPoint</vt:lpstr>
      <vt:lpstr>Presentación de PowerPoint</vt:lpstr>
      <vt:lpstr>PROTECCION DE BARRAS – DIFERENCIAL TECNOLOGIA DIGITAL</vt:lpstr>
      <vt:lpstr>PROTECCION DIGITAL DE BARRAS – ARQUITECTURA TRADICIONAL</vt:lpstr>
      <vt:lpstr>PROTECCION DIGITAL DE BARRAS – ARQUITECTURA DISTRIBUIDA</vt:lpstr>
      <vt:lpstr>PROTECCION DIGITAL DE BARRAS – ARQUITECTURA CENTRALIZADA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 Tema VI - PROTECCI.N DE BARRAS.doc</dc:title>
  <dc:creator>Administrador</dc:creator>
  <cp:lastModifiedBy>Cuenta Microsoft</cp:lastModifiedBy>
  <cp:revision>72</cp:revision>
  <dcterms:created xsi:type="dcterms:W3CDTF">2021-09-13T23:25:54Z</dcterms:created>
  <dcterms:modified xsi:type="dcterms:W3CDTF">2021-10-15T12:42:45Z</dcterms:modified>
</cp:coreProperties>
</file>